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8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402CE5A-F402-4F28-92A5-5C77FCBA6008}" type="datetimeFigureOut">
              <a:rPr lang="en-US" smtClean="0"/>
              <a:t>4/24/2012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0E25C3A-BE37-42D1-9B2F-D2CD260A0AC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02CE5A-F402-4F28-92A5-5C77FCBA6008}"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25C3A-BE37-42D1-9B2F-D2CD260A0A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02CE5A-F402-4F28-92A5-5C77FCBA6008}"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25C3A-BE37-42D1-9B2F-D2CD260A0A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402CE5A-F402-4F28-92A5-5C77FCBA6008}"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25C3A-BE37-42D1-9B2F-D2CD260A0AC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02CE5A-F402-4F28-92A5-5C77FCBA6008}" type="datetimeFigureOut">
              <a:rPr lang="en-US" smtClean="0"/>
              <a:t>4/24/2012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0E25C3A-BE37-42D1-9B2F-D2CD260A0A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402CE5A-F402-4F28-92A5-5C77FCBA6008}"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25C3A-BE37-42D1-9B2F-D2CD260A0AC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402CE5A-F402-4F28-92A5-5C77FCBA6008}"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E25C3A-BE37-42D1-9B2F-D2CD260A0AC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02CE5A-F402-4F28-92A5-5C77FCBA6008}"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25C3A-BE37-42D1-9B2F-D2CD260A0A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2CE5A-F402-4F28-92A5-5C77FCBA6008}"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25C3A-BE37-42D1-9B2F-D2CD260A0A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02CE5A-F402-4F28-92A5-5C77FCBA6008}"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25C3A-BE37-42D1-9B2F-D2CD260A0AC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402CE5A-F402-4F28-92A5-5C77FCBA6008}" type="datetimeFigureOut">
              <a:rPr lang="en-US" smtClean="0"/>
              <a:t>4/24/2012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0E25C3A-BE37-42D1-9B2F-D2CD260A0AC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402CE5A-F402-4F28-92A5-5C77FCBA6008}" type="datetimeFigureOut">
              <a:rPr lang="en-US" smtClean="0"/>
              <a:t>4/24/2012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0E25C3A-BE37-42D1-9B2F-D2CD260A0A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How Do They Work?</a:t>
            </a:r>
            <a:endParaRPr lang="en-US" dirty="0"/>
          </a:p>
        </p:txBody>
      </p:sp>
      <p:sp>
        <p:nvSpPr>
          <p:cNvPr id="2" name="Title 1"/>
          <p:cNvSpPr>
            <a:spLocks noGrp="1"/>
          </p:cNvSpPr>
          <p:nvPr>
            <p:ph type="ctrTitle"/>
          </p:nvPr>
        </p:nvSpPr>
        <p:spPr/>
        <p:txBody>
          <a:bodyPr/>
          <a:lstStyle/>
          <a:p>
            <a:r>
              <a:rPr lang="en-US" dirty="0" smtClean="0"/>
              <a:t>Pay Day Loans</a:t>
            </a:r>
            <a:endParaRPr lang="en-US" dirty="0"/>
          </a:p>
        </p:txBody>
      </p:sp>
    </p:spTree>
    <p:extLst>
      <p:ext uri="{BB962C8B-B14F-4D97-AF65-F5344CB8AC3E}">
        <p14:creationId xmlns:p14="http://schemas.microsoft.com/office/powerpoint/2010/main" val="58278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 Need a Short-Term Loan</a:t>
            </a:r>
            <a:endParaRPr lang="en-US" dirty="0"/>
          </a:p>
        </p:txBody>
      </p:sp>
      <p:sp>
        <p:nvSpPr>
          <p:cNvPr id="3" name="Content Placeholder 2"/>
          <p:cNvSpPr>
            <a:spLocks noGrp="1"/>
          </p:cNvSpPr>
          <p:nvPr>
            <p:ph sz="quarter" idx="1"/>
          </p:nvPr>
        </p:nvSpPr>
        <p:spPr>
          <a:xfrm>
            <a:off x="457200" y="1524000"/>
            <a:ext cx="8229600" cy="4602164"/>
          </a:xfrm>
        </p:spPr>
        <p:txBody>
          <a:bodyPr/>
          <a:lstStyle/>
          <a:p>
            <a:r>
              <a:rPr lang="en-US" dirty="0" smtClean="0">
                <a:latin typeface="Arial" pitchFamily="34" charset="0"/>
                <a:cs typeface="Arial" pitchFamily="34" charset="0"/>
              </a:rPr>
              <a:t>You borrow </a:t>
            </a:r>
            <a:r>
              <a:rPr lang="en-US" dirty="0" smtClean="0">
                <a:latin typeface="Arial" pitchFamily="34" charset="0"/>
                <a:cs typeface="Arial" pitchFamily="34" charset="0"/>
              </a:rPr>
              <a:t>a certain amount of money, normally for a short period like two weeks.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You </a:t>
            </a:r>
            <a:r>
              <a:rPr lang="en-US" dirty="0" smtClean="0">
                <a:latin typeface="Arial" pitchFamily="34" charset="0"/>
                <a:cs typeface="Arial" pitchFamily="34" charset="0"/>
              </a:rPr>
              <a:t>write </a:t>
            </a:r>
            <a:r>
              <a:rPr lang="en-US" dirty="0" smtClean="0">
                <a:latin typeface="Arial" pitchFamily="34" charset="0"/>
                <a:cs typeface="Arial" pitchFamily="34" charset="0"/>
              </a:rPr>
              <a:t>a post-dated check for the amount of the loan, plus the interest.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When the loan is due </a:t>
            </a:r>
            <a:r>
              <a:rPr lang="en-US" dirty="0" smtClean="0">
                <a:latin typeface="Arial" pitchFamily="34" charset="0"/>
                <a:cs typeface="Arial" pitchFamily="34" charset="0"/>
              </a:rPr>
              <a:t>you </a:t>
            </a:r>
            <a:r>
              <a:rPr lang="en-US" dirty="0" smtClean="0">
                <a:latin typeface="Arial" pitchFamily="34" charset="0"/>
                <a:cs typeface="Arial" pitchFamily="34" charset="0"/>
              </a:rPr>
              <a:t>can pay off the loan in cash and receive the check in return, or the check is cashed. </a:t>
            </a:r>
            <a:endParaRPr lang="en-US" dirty="0">
              <a:latin typeface="Arial" pitchFamily="34" charset="0"/>
              <a:cs typeface="Arial" pitchFamily="34" charset="0"/>
            </a:endParaRPr>
          </a:p>
        </p:txBody>
      </p:sp>
    </p:spTree>
    <p:extLst>
      <p:ext uri="{BB962C8B-B14F-4D97-AF65-F5344CB8AC3E}">
        <p14:creationId xmlns:p14="http://schemas.microsoft.com/office/powerpoint/2010/main" val="2891715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1143000"/>
          </a:xfrm>
        </p:spPr>
        <p:txBody>
          <a:bodyPr/>
          <a:lstStyle/>
          <a:p>
            <a:pPr algn="ctr"/>
            <a:r>
              <a:rPr lang="en-US" b="1" dirty="0" smtClean="0"/>
              <a:t>Interest Rate: An Example</a:t>
            </a:r>
            <a:endParaRPr lang="en-US" b="1" dirty="0"/>
          </a:p>
        </p:txBody>
      </p:sp>
      <p:sp>
        <p:nvSpPr>
          <p:cNvPr id="3" name="Content Placeholder 2"/>
          <p:cNvSpPr>
            <a:spLocks noGrp="1"/>
          </p:cNvSpPr>
          <p:nvPr>
            <p:ph sz="quarter" idx="1"/>
          </p:nvPr>
        </p:nvSpPr>
        <p:spPr>
          <a:xfrm>
            <a:off x="914400" y="1524000"/>
            <a:ext cx="7772400" cy="4495800"/>
          </a:xfrm>
        </p:spPr>
        <p:txBody>
          <a:bodyPr/>
          <a:lstStyle/>
          <a:p>
            <a:r>
              <a:rPr lang="en-US" dirty="0" smtClean="0">
                <a:latin typeface="Arial" pitchFamily="34" charset="0"/>
                <a:cs typeface="Arial" pitchFamily="34" charset="0"/>
              </a:rPr>
              <a:t>A typical loan would be $500 to be paid back in two weeks</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customer would agree to repay $125 for each $100 dollars borrowed. </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Total cost of the loan would be $625 ($125 X 5</a:t>
            </a:r>
            <a:r>
              <a:rPr lang="en-US" dirty="0" smtClean="0">
                <a:latin typeface="Arial" pitchFamily="34" charset="0"/>
                <a:cs typeface="Arial" pitchFamily="34" charset="0"/>
              </a:rPr>
              <a:t>).</a:t>
            </a:r>
          </a:p>
          <a:p>
            <a:endParaRPr lang="en-US" dirty="0" smtClean="0">
              <a:latin typeface="Arial" pitchFamily="34" charset="0"/>
              <a:cs typeface="Arial" pitchFamily="34" charset="0"/>
            </a:endParaRPr>
          </a:p>
          <a:p>
            <a:r>
              <a:rPr lang="en-US" dirty="0" smtClean="0">
                <a:latin typeface="Arial" pitchFamily="34" charset="0"/>
                <a:cs typeface="Arial" pitchFamily="34" charset="0"/>
              </a:rPr>
              <a:t>How much is the interest rate?</a:t>
            </a:r>
            <a:endParaRPr lang="en-US" dirty="0">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24506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Calculating the Interest Rate For a Two Week Loan</a:t>
            </a:r>
            <a:endParaRPr lang="en-US" b="1" dirty="0"/>
          </a:p>
        </p:txBody>
      </p:sp>
      <p:sp>
        <p:nvSpPr>
          <p:cNvPr id="3" name="Content Placeholder 2"/>
          <p:cNvSpPr>
            <a:spLocks noGrp="1"/>
          </p:cNvSpPr>
          <p:nvPr>
            <p:ph sz="quarter" idx="1"/>
          </p:nvPr>
        </p:nvSpPr>
        <p:spPr>
          <a:xfrm>
            <a:off x="914400" y="1905000"/>
            <a:ext cx="7772400" cy="4114800"/>
          </a:xfrm>
        </p:spPr>
        <p:txBody>
          <a:bodyPr/>
          <a:lstStyle/>
          <a:p>
            <a:r>
              <a:rPr lang="en-US" dirty="0" smtClean="0">
                <a:latin typeface="Arial" pitchFamily="34" charset="0"/>
                <a:cs typeface="Arial" pitchFamily="34" charset="0"/>
              </a:rPr>
              <a:t>Easy. If you pay back $125 for each $100 borrowed, you are paying an interest rate over the two week period of 25%. </a:t>
            </a:r>
          </a:p>
          <a:p>
            <a:endParaRPr lang="en-US" dirty="0">
              <a:latin typeface="Arial" pitchFamily="34" charset="0"/>
              <a:cs typeface="Arial" pitchFamily="34" charset="0"/>
            </a:endParaRPr>
          </a:p>
          <a:p>
            <a:r>
              <a:rPr lang="en-US" dirty="0" smtClean="0">
                <a:latin typeface="Arial" pitchFamily="34" charset="0"/>
                <a:cs typeface="Arial" pitchFamily="34" charset="0"/>
              </a:rPr>
              <a:t>This is for two weeks. What would this rate be over a one year period (Annual Percentage Rate)? </a:t>
            </a:r>
            <a:endParaRPr lang="en-US" dirty="0">
              <a:latin typeface="Arial" pitchFamily="34" charset="0"/>
              <a:cs typeface="Arial" pitchFamily="34" charset="0"/>
            </a:endParaRPr>
          </a:p>
        </p:txBody>
      </p:sp>
    </p:spTree>
    <p:extLst>
      <p:ext uri="{BB962C8B-B14F-4D97-AF65-F5344CB8AC3E}">
        <p14:creationId xmlns:p14="http://schemas.microsoft.com/office/powerpoint/2010/main" val="1024830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Calculating the APR</a:t>
            </a:r>
            <a:endParaRPr lang="en-US" b="1" dirty="0"/>
          </a:p>
        </p:txBody>
      </p:sp>
      <p:sp>
        <p:nvSpPr>
          <p:cNvPr id="3" name="Content Placeholder 2"/>
          <p:cNvSpPr>
            <a:spLocks noGrp="1"/>
          </p:cNvSpPr>
          <p:nvPr>
            <p:ph sz="quarter" idx="1"/>
          </p:nvPr>
        </p:nvSpPr>
        <p:spPr>
          <a:xfrm>
            <a:off x="914400" y="2286000"/>
            <a:ext cx="7772400" cy="3733800"/>
          </a:xfrm>
        </p:spPr>
        <p:txBody>
          <a:bodyPr/>
          <a:lstStyle/>
          <a:p>
            <a:r>
              <a:rPr lang="en-US" dirty="0" smtClean="0">
                <a:latin typeface="Arial" pitchFamily="34" charset="0"/>
                <a:cs typeface="Arial" pitchFamily="34" charset="0"/>
              </a:rPr>
              <a:t>25% X 26 Two week periods in a year</a:t>
            </a:r>
          </a:p>
          <a:p>
            <a:endParaRPr lang="en-US" dirty="0">
              <a:latin typeface="Arial" pitchFamily="34" charset="0"/>
              <a:cs typeface="Arial" pitchFamily="34" charset="0"/>
            </a:endParaRPr>
          </a:p>
          <a:p>
            <a:r>
              <a:rPr lang="en-US" dirty="0" smtClean="0">
                <a:latin typeface="Arial" pitchFamily="34" charset="0"/>
                <a:cs typeface="Arial" pitchFamily="34" charset="0"/>
              </a:rPr>
              <a:t>This is 650% per year. </a:t>
            </a:r>
          </a:p>
          <a:p>
            <a:endParaRPr lang="en-US" dirty="0">
              <a:latin typeface="Arial" pitchFamily="34" charset="0"/>
              <a:cs typeface="Arial" pitchFamily="34" charset="0"/>
            </a:endParaRPr>
          </a:p>
          <a:p>
            <a:r>
              <a:rPr lang="en-US" dirty="0" smtClean="0">
                <a:latin typeface="Arial" pitchFamily="34" charset="0"/>
                <a:cs typeface="Arial" pitchFamily="34" charset="0"/>
              </a:rPr>
              <a:t>Many people who receive a loan either fail to pay it off on time, or pay back only some of the loan. They then have to refinance. Many end up paying huge amounts over time for the initial loan. </a:t>
            </a:r>
          </a:p>
          <a:p>
            <a:endParaRPr lang="en-US" dirty="0"/>
          </a:p>
        </p:txBody>
      </p:sp>
    </p:spTree>
    <p:extLst>
      <p:ext uri="{BB962C8B-B14F-4D97-AF65-F5344CB8AC3E}">
        <p14:creationId xmlns:p14="http://schemas.microsoft.com/office/powerpoint/2010/main" val="27723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001962"/>
          </a:xfrm>
        </p:spPr>
        <p:txBody>
          <a:bodyPr>
            <a:normAutofit/>
          </a:bodyPr>
          <a:lstStyle/>
          <a:p>
            <a:pPr algn="ctr"/>
            <a:r>
              <a:rPr lang="en-US" b="1" dirty="0" smtClean="0"/>
              <a:t>Why Would a State Legislature Allow Any Company to Charge these Rates or Treat Low-Income People this Way?</a:t>
            </a:r>
            <a:endParaRPr lang="en-US" b="1" dirty="0"/>
          </a:p>
        </p:txBody>
      </p:sp>
      <p:sp>
        <p:nvSpPr>
          <p:cNvPr id="3" name="Content Placeholder 2"/>
          <p:cNvSpPr>
            <a:spLocks noGrp="1"/>
          </p:cNvSpPr>
          <p:nvPr>
            <p:ph sz="quarter" idx="1"/>
          </p:nvPr>
        </p:nvSpPr>
        <p:spPr>
          <a:xfrm>
            <a:off x="914400" y="381000"/>
            <a:ext cx="7772400" cy="1066800"/>
          </a:xfrm>
        </p:spPr>
        <p:txBody>
          <a:bodyPr/>
          <a:lstStyle/>
          <a:p>
            <a:pPr lvl="4" algn="ctr"/>
            <a:endParaRPr lang="en-US" dirty="0"/>
          </a:p>
        </p:txBody>
      </p:sp>
    </p:spTree>
    <p:extLst>
      <p:ext uri="{BB962C8B-B14F-4D97-AF65-F5344CB8AC3E}">
        <p14:creationId xmlns:p14="http://schemas.microsoft.com/office/powerpoint/2010/main" val="14053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Financial Literacy</a:t>
            </a:r>
            <a:endParaRPr lang="en-US" dirty="0"/>
          </a:p>
        </p:txBody>
      </p:sp>
      <p:sp>
        <p:nvSpPr>
          <p:cNvPr id="3" name="Content Placeholder 2"/>
          <p:cNvSpPr>
            <a:spLocks noGrp="1"/>
          </p:cNvSpPr>
          <p:nvPr>
            <p:ph sz="quarter" idx="1"/>
          </p:nvPr>
        </p:nvSpPr>
        <p:spPr/>
        <p:txBody>
          <a:bodyPr/>
          <a:lstStyle/>
          <a:p>
            <a:r>
              <a:rPr lang="en-US" dirty="0" smtClean="0"/>
              <a:t>Credit Default Swap</a:t>
            </a:r>
          </a:p>
          <a:p>
            <a:r>
              <a:rPr lang="en-US" dirty="0" smtClean="0"/>
              <a:t>Calculate compound interest</a:t>
            </a:r>
          </a:p>
          <a:p>
            <a:r>
              <a:rPr lang="en-US" dirty="0" smtClean="0"/>
              <a:t>Deficit and debt</a:t>
            </a:r>
          </a:p>
          <a:p>
            <a:r>
              <a:rPr lang="en-US" dirty="0" smtClean="0"/>
              <a:t>Shorting a stock</a:t>
            </a:r>
          </a:p>
          <a:p>
            <a:r>
              <a:rPr lang="en-US" dirty="0" smtClean="0"/>
              <a:t>How bond prices are impacted by interest rates</a:t>
            </a:r>
          </a:p>
          <a:p>
            <a:r>
              <a:rPr lang="en-US" dirty="0" smtClean="0"/>
              <a:t>Zero coupon bonds</a:t>
            </a:r>
          </a:p>
          <a:p>
            <a:r>
              <a:rPr lang="en-US" dirty="0" smtClean="0"/>
              <a:t>Calculating bond prices based on daily interest rates</a:t>
            </a:r>
          </a:p>
          <a:p>
            <a:r>
              <a:rPr lang="en-US" dirty="0" smtClean="0"/>
              <a:t>Real dollars versus </a:t>
            </a:r>
            <a:r>
              <a:rPr lang="en-US" smtClean="0"/>
              <a:t>current dollars</a:t>
            </a:r>
            <a:endParaRPr lang="en-US" dirty="0" smtClean="0"/>
          </a:p>
          <a:p>
            <a:endParaRPr lang="en-US" dirty="0"/>
          </a:p>
        </p:txBody>
      </p:sp>
    </p:spTree>
    <p:extLst>
      <p:ext uri="{BB962C8B-B14F-4D97-AF65-F5344CB8AC3E}">
        <p14:creationId xmlns:p14="http://schemas.microsoft.com/office/powerpoint/2010/main" val="20164018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42</TotalTime>
  <Words>306</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Pay Day Loans</vt:lpstr>
      <vt:lpstr>You Need a Short-Term Loan</vt:lpstr>
      <vt:lpstr>Interest Rate: An Example</vt:lpstr>
      <vt:lpstr>Calculating the Interest Rate For a Two Week Loan</vt:lpstr>
      <vt:lpstr>Calculating the APR</vt:lpstr>
      <vt:lpstr>Why Would a State Legislature Allow Any Company to Charge these Rates or Treat Low-Income People this Way?</vt:lpstr>
      <vt:lpstr>Financial Literacy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 Day Loans</dc:title>
  <dc:creator>dsocs3</dc:creator>
  <cp:lastModifiedBy>dsocs3</cp:lastModifiedBy>
  <cp:revision>6</cp:revision>
  <dcterms:created xsi:type="dcterms:W3CDTF">2012-04-19T15:24:20Z</dcterms:created>
  <dcterms:modified xsi:type="dcterms:W3CDTF">2012-04-24T14:43:58Z</dcterms:modified>
</cp:coreProperties>
</file>