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3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3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8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9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0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3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DBD47-5596-470D-BDB5-A7F270F31D45}" type="datetimeFigureOut">
              <a:rPr lang="en-US" smtClean="0"/>
              <a:t>5/10/2012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A719-EC70-4F29-94FA-417AD7589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8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Relationship between Bond Prices and 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interest rates change, the value of existing bonds go either up or down. </a:t>
            </a:r>
            <a:endParaRPr lang="en-US" dirty="0" smtClean="0"/>
          </a:p>
          <a:p>
            <a:r>
              <a:rPr lang="en-US" dirty="0" smtClean="0"/>
              <a:t>If interest rates increase, the value of bonds sold at lower interest rates decline in value.</a:t>
            </a:r>
          </a:p>
          <a:p>
            <a:r>
              <a:rPr lang="en-US" dirty="0" smtClean="0"/>
              <a:t>If interest rates decline, the value of bonds sold at higher interest rates increase in value. </a:t>
            </a:r>
            <a:endParaRPr lang="en-US" dirty="0" smtClean="0"/>
          </a:p>
          <a:p>
            <a:r>
              <a:rPr lang="en-US" dirty="0" smtClean="0"/>
              <a:t>Example: On September 1, 2012 you buy a $1000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September 1, 2012 you buy a $1,000 bond with a 10% coupon paid annually, with a two-year maturity. </a:t>
            </a:r>
          </a:p>
          <a:p>
            <a:endParaRPr lang="en-US" dirty="0" smtClean="0"/>
          </a:p>
          <a:p>
            <a:r>
              <a:rPr lang="en-US" dirty="0" smtClean="0"/>
              <a:t>This bond will pay you $50 interest at 6 months, another $50 interest at 12 months, another $50 at 18 months, and another $50, plus $1,000 at the end of month 24.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8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Interest Rates Go Up before your Bond matures?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hold the bond until it matures, nothing. You will receive the interest payments and the principle as contracted. </a:t>
            </a:r>
          </a:p>
          <a:p>
            <a:r>
              <a:rPr lang="en-US" dirty="0" smtClean="0"/>
              <a:t>However, if you want to sell the bond before it matures, you will have to sell it at a discount.</a:t>
            </a:r>
          </a:p>
          <a:p>
            <a:r>
              <a:rPr lang="en-US" dirty="0" smtClean="0"/>
              <a:t>The reason is that buyers can now purchase bonds with a higher interest rate than the one you are receiving.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1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Interest rates go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as long as you are holding, nothing. </a:t>
            </a:r>
          </a:p>
          <a:p>
            <a:r>
              <a:rPr lang="en-US" dirty="0" smtClean="0"/>
              <a:t>However, if you want to sell the bond before maturity, its value will have increased. </a:t>
            </a:r>
          </a:p>
          <a:p>
            <a:r>
              <a:rPr lang="en-US" dirty="0" smtClean="0"/>
              <a:t>The reason is that your bond is paying better that new bonds.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2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Calculate these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an easy example.</a:t>
            </a:r>
          </a:p>
          <a:p>
            <a:r>
              <a:rPr lang="en-US" dirty="0" smtClean="0"/>
              <a:t>We will use a Zero Coupon Bond. </a:t>
            </a:r>
          </a:p>
          <a:p>
            <a:r>
              <a:rPr lang="en-US" dirty="0" smtClean="0"/>
              <a:t>With this type of bond you purchase it at a discount, hold it to maturity, and </a:t>
            </a:r>
            <a:r>
              <a:rPr lang="en-US" dirty="0" smtClean="0"/>
              <a:t>at maturity you receive your original investment plus earned interest.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4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Zero Coupon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Let’s say you buy a bond with a face value of $1,000, with an interest rate of 10%, and a two year maturity. </a:t>
            </a:r>
          </a:p>
          <a:p>
            <a:r>
              <a:rPr lang="en-US" dirty="0" smtClean="0"/>
              <a:t>How much should this bond cost?</a:t>
            </a:r>
          </a:p>
          <a:p>
            <a:r>
              <a:rPr lang="en-US" dirty="0" smtClean="0"/>
              <a:t>P is the price you will pay</a:t>
            </a:r>
          </a:p>
          <a:p>
            <a:r>
              <a:rPr lang="en-US" dirty="0" smtClean="0"/>
              <a:t>P (1.10) (1.10) = $1,000</a:t>
            </a:r>
          </a:p>
          <a:p>
            <a:r>
              <a:rPr lang="en-US" dirty="0" smtClean="0"/>
              <a:t>P (1.1)2 = $1,000</a:t>
            </a:r>
          </a:p>
          <a:p>
            <a:r>
              <a:rPr lang="en-US" dirty="0" smtClean="0"/>
              <a:t>P = 1000</a:t>
            </a:r>
          </a:p>
          <a:p>
            <a:r>
              <a:rPr lang="en-US" dirty="0" smtClean="0"/>
              <a:t>_____</a:t>
            </a:r>
          </a:p>
          <a:p>
            <a:r>
              <a:rPr lang="en-US" dirty="0" smtClean="0"/>
              <a:t>(1.1)2     = $826.00    </a:t>
            </a:r>
          </a:p>
          <a:p>
            <a:r>
              <a:rPr lang="en-US" dirty="0" smtClean="0"/>
              <a:t>If you pay this for the bond, when it matures at $1,000, you earned 10%.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6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Interest rates change and you want to sell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Interest rates go up to 15%</a:t>
            </a:r>
          </a:p>
          <a:p>
            <a:r>
              <a:rPr lang="en-US" dirty="0" smtClean="0"/>
              <a:t>P= 1000</a:t>
            </a:r>
          </a:p>
          <a:p>
            <a:r>
              <a:rPr lang="en-US" dirty="0" smtClean="0"/>
              <a:t>__________</a:t>
            </a:r>
          </a:p>
          <a:p>
            <a:r>
              <a:rPr lang="en-US" dirty="0"/>
              <a:t> </a:t>
            </a:r>
            <a:r>
              <a:rPr lang="en-US" dirty="0" smtClean="0"/>
              <a:t>  (1.15)2 =      $756.00</a:t>
            </a:r>
          </a:p>
          <a:p>
            <a:endParaRPr lang="en-US" dirty="0"/>
          </a:p>
          <a:p>
            <a:r>
              <a:rPr lang="en-US" dirty="0" smtClean="0"/>
              <a:t>Interest Rate goes down to 5%</a:t>
            </a:r>
          </a:p>
          <a:p>
            <a:r>
              <a:rPr lang="en-US" dirty="0" smtClean="0"/>
              <a:t>P= 1000</a:t>
            </a:r>
          </a:p>
          <a:p>
            <a:r>
              <a:rPr lang="en-US" dirty="0" smtClean="0"/>
              <a:t>____________</a:t>
            </a:r>
          </a:p>
          <a:p>
            <a:r>
              <a:rPr lang="en-US"/>
              <a:t> </a:t>
            </a:r>
            <a:r>
              <a:rPr lang="en-US" smtClean="0"/>
              <a:t>     (1.05)2           = $907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5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Relationship between Bond Prices and Interest Rates</vt:lpstr>
      <vt:lpstr>An Example</vt:lpstr>
      <vt:lpstr>What Happens If Interest Rates Go Up before your Bond matures?</vt:lpstr>
      <vt:lpstr>What Happens If Interest rates go down?</vt:lpstr>
      <vt:lpstr>How Do We Calculate these Values?</vt:lpstr>
      <vt:lpstr>A Zero Coupon Bond</vt:lpstr>
      <vt:lpstr>If Interest rates change and you want to sell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dsocs3</dc:creator>
  <cp:lastModifiedBy>dsocs3</cp:lastModifiedBy>
  <cp:revision>4</cp:revision>
  <dcterms:created xsi:type="dcterms:W3CDTF">2012-05-09T20:04:14Z</dcterms:created>
  <dcterms:modified xsi:type="dcterms:W3CDTF">2012-05-10T17:49:30Z</dcterms:modified>
</cp:coreProperties>
</file>