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8"/>
  </p:notesMasterIdLst>
  <p:sldIdLst>
    <p:sldId id="285" r:id="rId2"/>
    <p:sldId id="337" r:id="rId3"/>
    <p:sldId id="286" r:id="rId4"/>
    <p:sldId id="287" r:id="rId5"/>
    <p:sldId id="288" r:id="rId6"/>
    <p:sldId id="289" r:id="rId7"/>
    <p:sldId id="290" r:id="rId8"/>
    <p:sldId id="291" r:id="rId9"/>
    <p:sldId id="307" r:id="rId10"/>
    <p:sldId id="260" r:id="rId11"/>
    <p:sldId id="281" r:id="rId12"/>
    <p:sldId id="301" r:id="rId13"/>
    <p:sldId id="302" r:id="rId14"/>
    <p:sldId id="269" r:id="rId15"/>
    <p:sldId id="270" r:id="rId16"/>
    <p:sldId id="340" r:id="rId17"/>
    <p:sldId id="278" r:id="rId18"/>
    <p:sldId id="303" r:id="rId19"/>
    <p:sldId id="271" r:id="rId20"/>
    <p:sldId id="274" r:id="rId21"/>
    <p:sldId id="338" r:id="rId22"/>
    <p:sldId id="339" r:id="rId23"/>
    <p:sldId id="305" r:id="rId24"/>
    <p:sldId id="304" r:id="rId25"/>
    <p:sldId id="306" r:id="rId26"/>
    <p:sldId id="266" r:id="rId27"/>
    <p:sldId id="267" r:id="rId28"/>
    <p:sldId id="292" r:id="rId29"/>
    <p:sldId id="293" r:id="rId30"/>
    <p:sldId id="294" r:id="rId31"/>
    <p:sldId id="275" r:id="rId32"/>
    <p:sldId id="282" r:id="rId33"/>
    <p:sldId id="324" r:id="rId34"/>
    <p:sldId id="308" r:id="rId35"/>
    <p:sldId id="276" r:id="rId36"/>
    <p:sldId id="263" r:id="rId37"/>
    <p:sldId id="262" r:id="rId38"/>
    <p:sldId id="326" r:id="rId39"/>
    <p:sldId id="334" r:id="rId40"/>
    <p:sldId id="309" r:id="rId41"/>
    <p:sldId id="310" r:id="rId42"/>
    <p:sldId id="283" r:id="rId43"/>
    <p:sldId id="277" r:id="rId44"/>
    <p:sldId id="279" r:id="rId45"/>
    <p:sldId id="284" r:id="rId46"/>
    <p:sldId id="32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26" d="100"/>
          <a:sy n="126" d="100"/>
        </p:scale>
        <p:origin x="-1182" y="-102"/>
      </p:cViewPr>
      <p:guideLst>
        <p:guide orient="horz" pos="2160"/>
        <p:guide pos="2880"/>
      </p:guideLst>
    </p:cSldViewPr>
  </p:slideViewPr>
  <p:notesTextViewPr>
    <p:cViewPr>
      <p:scale>
        <a:sx n="1" d="1"/>
        <a:sy n="1" d="1"/>
      </p:scale>
      <p:origin x="0" y="0"/>
    </p:cViewPr>
  </p:notesTextViewPr>
  <p:sorterViewPr>
    <p:cViewPr>
      <p:scale>
        <a:sx n="90" d="100"/>
        <a:sy n="90" d="100"/>
      </p:scale>
      <p:origin x="0" y="1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715A05-4CFB-4E79-8B4F-46F32C03BEE4}" type="datetimeFigureOut">
              <a:rPr lang="en-US" smtClean="0"/>
              <a:t>3/21/2013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F9D9F-9858-42B3-90B6-EC1073176C1F}" type="slidenum">
              <a:rPr lang="en-US" smtClean="0"/>
              <a:t>‹#›</a:t>
            </a:fld>
            <a:endParaRPr lang="en-US" dirty="0"/>
          </a:p>
        </p:txBody>
      </p:sp>
    </p:spTree>
    <p:extLst>
      <p:ext uri="{BB962C8B-B14F-4D97-AF65-F5344CB8AC3E}">
        <p14:creationId xmlns:p14="http://schemas.microsoft.com/office/powerpoint/2010/main" val="373864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F9D9F-9858-42B3-90B6-EC1073176C1F}" type="slidenum">
              <a:rPr lang="en-US" smtClean="0"/>
              <a:t>27</a:t>
            </a:fld>
            <a:endParaRPr lang="en-US" dirty="0"/>
          </a:p>
        </p:txBody>
      </p:sp>
    </p:spTree>
    <p:extLst>
      <p:ext uri="{BB962C8B-B14F-4D97-AF65-F5344CB8AC3E}">
        <p14:creationId xmlns:p14="http://schemas.microsoft.com/office/powerpoint/2010/main" val="1824754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17ADBC-9245-4312-A337-4D192D452D81}" type="datetimeFigureOut">
              <a:rPr lang="en-US" smtClean="0"/>
              <a:t>3/21/2013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C28694-E383-420C-A8A6-10D57030A5C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7ADBC-9245-4312-A337-4D192D452D81}" type="datetimeFigureOut">
              <a:rPr lang="en-US" smtClean="0"/>
              <a:t>3/21/2013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C28694-E383-420C-A8A6-10D57030A5C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F17ADBC-9245-4312-A337-4D192D452D81}" type="datetimeFigureOut">
              <a:rPr lang="en-US" smtClean="0"/>
              <a:t>3/21/2013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C28694-E383-420C-A8A6-10D57030A5CF}"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7ADBC-9245-4312-A337-4D192D452D81}" type="datetimeFigureOut">
              <a:rPr lang="en-US" smtClean="0"/>
              <a:t>3/21/2013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C28694-E383-420C-A8A6-10D57030A5CF}"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17ADBC-9245-4312-A337-4D192D452D81}" type="datetimeFigureOut">
              <a:rPr lang="en-US" smtClean="0"/>
              <a:t>3/21/2013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C28694-E383-420C-A8A6-10D57030A5C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F17ADBC-9245-4312-A337-4D192D452D81}" type="datetimeFigureOut">
              <a:rPr lang="en-US" smtClean="0"/>
              <a:t>3/21/2013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C28694-E383-420C-A8A6-10D57030A5CF}"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17ADBC-9245-4312-A337-4D192D452D81}" type="datetimeFigureOut">
              <a:rPr lang="en-US" smtClean="0"/>
              <a:t>3/21/2013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C28694-E383-420C-A8A6-10D57030A5C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17ADBC-9245-4312-A337-4D192D452D81}" type="datetimeFigureOut">
              <a:rPr lang="en-US" smtClean="0"/>
              <a:t>3/21/2013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C28694-E383-420C-A8A6-10D57030A5C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F17ADBC-9245-4312-A337-4D192D452D81}" type="datetimeFigureOut">
              <a:rPr lang="en-US" smtClean="0"/>
              <a:t>3/21/2013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C28694-E383-420C-A8A6-10D57030A5C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F17ADBC-9245-4312-A337-4D192D452D81}" type="datetimeFigureOut">
              <a:rPr lang="en-US" smtClean="0"/>
              <a:t>3/21/2013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C28694-E383-420C-A8A6-10D57030A5CF}"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7ADBC-9245-4312-A337-4D192D452D81}" type="datetimeFigureOut">
              <a:rPr lang="en-US" smtClean="0"/>
              <a:t>3/21/2013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C28694-E383-420C-A8A6-10D57030A5CF}"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F17ADBC-9245-4312-A337-4D192D452D81}" type="datetimeFigureOut">
              <a:rPr lang="en-US" smtClean="0"/>
              <a:t>3/21/2013</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EC28694-E383-420C-A8A6-10D57030A5CF}"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a:bodyPr>
          <a:lstStyle/>
          <a:p>
            <a:pPr algn="ctr"/>
            <a:r>
              <a:rPr lang="en-US" dirty="0">
                <a:solidFill>
                  <a:srgbClr val="FF0000"/>
                </a:solidFill>
              </a:rPr>
              <a:t>Why is this topic important</a:t>
            </a:r>
            <a:r>
              <a:rPr lang="en-US" dirty="0" smtClean="0">
                <a:solidFill>
                  <a:srgbClr val="FF0000"/>
                </a:solidFill>
              </a:rPr>
              <a:t>?</a:t>
            </a:r>
          </a:p>
          <a:p>
            <a:pPr algn="ctr"/>
            <a:endParaRPr lang="en-US" dirty="0" smtClean="0">
              <a:solidFill>
                <a:srgbClr val="FFFF00"/>
              </a:solidFill>
            </a:endParaRPr>
          </a:p>
          <a:p>
            <a:pPr algn="just"/>
            <a:r>
              <a:rPr lang="en-US" dirty="0" smtClean="0"/>
              <a:t>Crime has a major negative impact on our society in many ways.  </a:t>
            </a:r>
            <a:endParaRPr lang="en-US" dirty="0"/>
          </a:p>
          <a:p>
            <a:pPr algn="just"/>
            <a:r>
              <a:rPr lang="en-US" dirty="0"/>
              <a:t>Crime and </a:t>
            </a:r>
            <a:r>
              <a:rPr lang="en-US" dirty="0" smtClean="0"/>
              <a:t>incarceration have a negative impact  </a:t>
            </a:r>
            <a:r>
              <a:rPr lang="en-US" dirty="0"/>
              <a:t>on families and potential families which contributes to poverty. </a:t>
            </a:r>
          </a:p>
          <a:p>
            <a:pPr algn="just"/>
            <a:r>
              <a:rPr lang="en-US" dirty="0" smtClean="0"/>
              <a:t>People </a:t>
            </a:r>
            <a:r>
              <a:rPr lang="en-US" dirty="0"/>
              <a:t>involved in crime and/or incarceration may never enter the mainstream, significantly reducing the number of viable </a:t>
            </a:r>
            <a:r>
              <a:rPr lang="en-US" dirty="0" smtClean="0"/>
              <a:t>partners, parents and contributing members of society. </a:t>
            </a:r>
          </a:p>
          <a:p>
            <a:pPr algn="just"/>
            <a:r>
              <a:rPr lang="en-US" dirty="0" smtClean="0"/>
              <a:t>The cost of crime to victims and society at large is very high, taking dollars that could be better spent. </a:t>
            </a:r>
            <a:endParaRPr lang="en-US" dirty="0"/>
          </a:p>
          <a:p>
            <a:pPr algn="just"/>
            <a:endParaRPr lang="en-US" dirty="0"/>
          </a:p>
        </p:txBody>
      </p:sp>
      <p:sp>
        <p:nvSpPr>
          <p:cNvPr id="2" name="Title 1"/>
          <p:cNvSpPr>
            <a:spLocks noGrp="1"/>
          </p:cNvSpPr>
          <p:nvPr>
            <p:ph type="title"/>
          </p:nvPr>
        </p:nvSpPr>
        <p:spPr>
          <a:xfrm>
            <a:off x="457200" y="338328"/>
            <a:ext cx="8229600" cy="652272"/>
          </a:xfrm>
        </p:spPr>
        <p:txBody>
          <a:bodyPr>
            <a:normAutofit fontScale="90000"/>
          </a:bodyPr>
          <a:lstStyle/>
          <a:p>
            <a:endParaRPr lang="en-US" dirty="0"/>
          </a:p>
        </p:txBody>
      </p:sp>
    </p:spTree>
    <p:extLst>
      <p:ext uri="{BB962C8B-B14F-4D97-AF65-F5344CB8AC3E}">
        <p14:creationId xmlns:p14="http://schemas.microsoft.com/office/powerpoint/2010/main" val="1769463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1"/>
            <a:ext cx="8153400" cy="57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4226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685801"/>
            <a:ext cx="6096000" cy="380999"/>
          </a:xfrm>
        </p:spPr>
        <p:txBody>
          <a:bodyPr>
            <a:normAutofit fontScale="92500" lnSpcReduction="20000"/>
          </a:bodyPr>
          <a:lstStyle/>
          <a:p>
            <a:endParaRPr lang="en-US" dirty="0"/>
          </a:p>
        </p:txBody>
      </p:sp>
      <p:sp>
        <p:nvSpPr>
          <p:cNvPr id="2" name="Title 1"/>
          <p:cNvSpPr>
            <a:spLocks noGrp="1"/>
          </p:cNvSpPr>
          <p:nvPr>
            <p:ph type="title"/>
          </p:nvPr>
        </p:nvSpPr>
        <p:spPr>
          <a:xfrm>
            <a:off x="777240" y="2590800"/>
            <a:ext cx="7543800" cy="2057400"/>
          </a:xfrm>
        </p:spPr>
        <p:txBody>
          <a:bodyPr>
            <a:normAutofit/>
          </a:bodyPr>
          <a:lstStyle/>
          <a:p>
            <a:pPr algn="ctr"/>
            <a:r>
              <a:rPr lang="en-US" dirty="0" smtClean="0">
                <a:solidFill>
                  <a:srgbClr val="FF0000"/>
                </a:solidFill>
              </a:rPr>
              <a:t>Increases on Incarceration Rates </a:t>
            </a:r>
            <a:endParaRPr lang="en-US" dirty="0">
              <a:solidFill>
                <a:srgbClr val="FF0000"/>
              </a:solidFill>
            </a:endParaRPr>
          </a:p>
        </p:txBody>
      </p:sp>
    </p:spTree>
    <p:extLst>
      <p:ext uri="{BB962C8B-B14F-4D97-AF65-F5344CB8AC3E}">
        <p14:creationId xmlns:p14="http://schemas.microsoft.com/office/powerpoint/2010/main" val="3513856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000999"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360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1"/>
            <a:ext cx="914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671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599"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379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304800"/>
            <a:ext cx="7043738"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604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6019799"/>
            <a:ext cx="7408333" cy="106363"/>
          </a:xfrm>
        </p:spPr>
        <p:txBody>
          <a:bodyPr>
            <a:normAutofit fontScale="25000" lnSpcReduction="20000"/>
          </a:bodyPr>
          <a:lstStyle/>
          <a:p>
            <a:endParaRPr lang="en-US" dirty="0"/>
          </a:p>
        </p:txBody>
      </p:sp>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7543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39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381000"/>
            <a:ext cx="6129338"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96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7848599"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925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1"/>
            <a:ext cx="6877050" cy="513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818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Lack of supportive families</a:t>
            </a:r>
          </a:p>
          <a:p>
            <a:r>
              <a:rPr lang="en-US" dirty="0" smtClean="0"/>
              <a:t>Poor neighborhood role models</a:t>
            </a:r>
          </a:p>
          <a:p>
            <a:r>
              <a:rPr lang="en-US" dirty="0" smtClean="0"/>
              <a:t>Poor educational systems (failure factories)</a:t>
            </a:r>
          </a:p>
          <a:p>
            <a:r>
              <a:rPr lang="en-US" dirty="0" smtClean="0"/>
              <a:t>A belief on the part of some people that crime is their best option</a:t>
            </a:r>
          </a:p>
          <a:p>
            <a:r>
              <a:rPr lang="en-US" dirty="0" smtClean="0"/>
              <a:t>Often a culture that glorifies criminal lifestyles</a:t>
            </a:r>
          </a:p>
          <a:p>
            <a:r>
              <a:rPr lang="en-US" dirty="0" smtClean="0"/>
              <a:t>Research shows that cultures matter</a:t>
            </a:r>
            <a:endParaRPr lang="en-US" dirty="0"/>
          </a:p>
        </p:txBody>
      </p:sp>
      <p:sp>
        <p:nvSpPr>
          <p:cNvPr id="2" name="Title 1"/>
          <p:cNvSpPr>
            <a:spLocks noGrp="1"/>
          </p:cNvSpPr>
          <p:nvPr>
            <p:ph type="title"/>
          </p:nvPr>
        </p:nvSpPr>
        <p:spPr/>
        <p:txBody>
          <a:bodyPr>
            <a:normAutofit fontScale="90000"/>
          </a:bodyPr>
          <a:lstStyle/>
          <a:p>
            <a:r>
              <a:rPr lang="en-US" dirty="0" smtClean="0"/>
              <a:t>The Amount of Crime in Communities and Societies speaks to:</a:t>
            </a:r>
            <a:endParaRPr lang="en-US" dirty="0"/>
          </a:p>
        </p:txBody>
      </p:sp>
    </p:spTree>
    <p:extLst>
      <p:ext uri="{BB962C8B-B14F-4D97-AF65-F5344CB8AC3E}">
        <p14:creationId xmlns:p14="http://schemas.microsoft.com/office/powerpoint/2010/main" val="710301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6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968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33400"/>
            <a:ext cx="6400800" cy="495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522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70104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197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533400"/>
            <a:ext cx="6705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919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7543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096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457200"/>
            <a:ext cx="7086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188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1"/>
            <a:ext cx="7153275" cy="599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928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304801"/>
            <a:ext cx="7405688" cy="595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662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dirty="0"/>
              <a:t> </a:t>
            </a:r>
          </a:p>
          <a:p>
            <a:pPr algn="ctr"/>
            <a:r>
              <a:rPr lang="en-US" dirty="0">
                <a:solidFill>
                  <a:srgbClr val="FF0000"/>
                </a:solidFill>
              </a:rPr>
              <a:t>Western –Summary--Mass Imprisonment</a:t>
            </a:r>
          </a:p>
          <a:p>
            <a:r>
              <a:rPr lang="en-US" dirty="0"/>
              <a:t> </a:t>
            </a:r>
          </a:p>
          <a:p>
            <a:r>
              <a:rPr lang="en-US" dirty="0"/>
              <a:t>The boom in imprisonment is significant, </a:t>
            </a:r>
            <a:r>
              <a:rPr lang="en-US" dirty="0" smtClean="0"/>
              <a:t>in part because of its effect </a:t>
            </a:r>
            <a:r>
              <a:rPr lang="en-US" dirty="0"/>
              <a:t>on social equality. </a:t>
            </a:r>
            <a:endParaRPr lang="en-US" dirty="0" smtClean="0"/>
          </a:p>
          <a:p>
            <a:r>
              <a:rPr lang="en-US" dirty="0" smtClean="0"/>
              <a:t>Incarceration </a:t>
            </a:r>
            <a:r>
              <a:rPr lang="en-US" dirty="0"/>
              <a:t>is concentrated among the disadvantaged and large race and class disparities in imprisonment reinforce lines of social disadvantage</a:t>
            </a:r>
            <a:r>
              <a:rPr lang="en-US" dirty="0" smtClean="0"/>
              <a:t>.</a:t>
            </a:r>
          </a:p>
          <a:p>
            <a:r>
              <a:rPr lang="en-US" dirty="0" smtClean="0"/>
              <a:t> </a:t>
            </a:r>
            <a:r>
              <a:rPr lang="en-US" dirty="0"/>
              <a:t>Ninety percent of all prison and jail inmates are men; most are relatively young. </a:t>
            </a:r>
          </a:p>
          <a:p>
            <a:r>
              <a:rPr lang="en-US" dirty="0"/>
              <a:t>Imprisonment is commonplace among young black men, more common than military service or college graduation. </a:t>
            </a:r>
          </a:p>
          <a:p>
            <a:r>
              <a:rPr lang="en-US" dirty="0" smtClean="0"/>
              <a:t>Blacks </a:t>
            </a:r>
            <a:r>
              <a:rPr lang="en-US" dirty="0"/>
              <a:t>and Hispanics together account for about two-thirds of the state prison population. </a:t>
            </a:r>
          </a:p>
          <a:p>
            <a:endParaRPr lang="en-US" dirty="0"/>
          </a:p>
        </p:txBody>
      </p:sp>
      <p:sp>
        <p:nvSpPr>
          <p:cNvPr id="2" name="Title 1"/>
          <p:cNvSpPr>
            <a:spLocks noGrp="1"/>
          </p:cNvSpPr>
          <p:nvPr>
            <p:ph type="title"/>
          </p:nvPr>
        </p:nvSpPr>
        <p:spPr>
          <a:xfrm>
            <a:off x="457200" y="76200"/>
            <a:ext cx="8229600" cy="1066800"/>
          </a:xfrm>
        </p:spPr>
        <p:txBody>
          <a:bodyPr/>
          <a:lstStyle/>
          <a:p>
            <a:endParaRPr lang="en-US" dirty="0"/>
          </a:p>
        </p:txBody>
      </p:sp>
    </p:spTree>
    <p:extLst>
      <p:ext uri="{BB962C8B-B14F-4D97-AF65-F5344CB8AC3E}">
        <p14:creationId xmlns:p14="http://schemas.microsoft.com/office/powerpoint/2010/main" val="10683755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lnSpcReduction="10000"/>
          </a:bodyPr>
          <a:lstStyle/>
          <a:p>
            <a:pPr algn="just"/>
            <a:r>
              <a:rPr lang="en-US" dirty="0"/>
              <a:t>Black men are six to eight times more likely to be in prison than whites</a:t>
            </a:r>
            <a:r>
              <a:rPr lang="en-US" dirty="0" smtClean="0"/>
              <a:t>.</a:t>
            </a:r>
          </a:p>
          <a:p>
            <a:pPr algn="just"/>
            <a:r>
              <a:rPr lang="en-US" dirty="0" smtClean="0"/>
              <a:t> </a:t>
            </a:r>
            <a:r>
              <a:rPr lang="en-US" dirty="0"/>
              <a:t>Garland: “for young black males in large urban centers, imprisonment has come to be a regular, predictable part of experience</a:t>
            </a:r>
            <a:r>
              <a:rPr lang="en-US" dirty="0" smtClean="0"/>
              <a:t>.”</a:t>
            </a:r>
            <a:endParaRPr lang="en-US" dirty="0"/>
          </a:p>
          <a:p>
            <a:pPr algn="just"/>
            <a:r>
              <a:rPr lang="en-US" dirty="0"/>
              <a:t>If white men were incarcerated at the same rate as blacks there would be more than six million people in prison and jail, and the incarceration rate would include more than 5 percent of the male working-age population. </a:t>
            </a:r>
          </a:p>
          <a:p>
            <a:pPr algn="just"/>
            <a:r>
              <a:rPr lang="en-US" dirty="0"/>
              <a:t>Generally, men entering prison will not be following typical life trajectories. </a:t>
            </a:r>
          </a:p>
          <a:p>
            <a:pPr algn="just"/>
            <a:r>
              <a:rPr lang="en-US" dirty="0"/>
              <a:t>Ex-prisoners earn lower wages, suffer more unemployment, are less likely to get married or live with the mothers of their children. </a:t>
            </a:r>
          </a:p>
        </p:txBody>
      </p:sp>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Tree>
    <p:extLst>
      <p:ext uri="{BB962C8B-B14F-4D97-AF65-F5344CB8AC3E}">
        <p14:creationId xmlns:p14="http://schemas.microsoft.com/office/powerpoint/2010/main" val="2756449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73563"/>
          </a:xfrm>
        </p:spPr>
        <p:txBody>
          <a:bodyPr>
            <a:normAutofit lnSpcReduction="10000"/>
          </a:bodyPr>
          <a:lstStyle/>
          <a:p>
            <a:r>
              <a:rPr lang="en-US" dirty="0"/>
              <a:t>Crime is highly related to educational achievement. </a:t>
            </a:r>
            <a:endParaRPr lang="en-US" dirty="0" smtClean="0"/>
          </a:p>
          <a:p>
            <a:r>
              <a:rPr lang="en-US" dirty="0" smtClean="0"/>
              <a:t>Dropping </a:t>
            </a:r>
            <a:r>
              <a:rPr lang="en-US" dirty="0"/>
              <a:t>out of high school is often a major sign of a life on the wrong track.</a:t>
            </a:r>
          </a:p>
          <a:p>
            <a:r>
              <a:rPr lang="en-US" dirty="0" smtClean="0"/>
              <a:t>In </a:t>
            </a:r>
            <a:r>
              <a:rPr lang="en-US" dirty="0"/>
              <a:t>Texas only about 60 percent of teens graduate from high school. </a:t>
            </a:r>
            <a:endParaRPr lang="en-US" dirty="0" smtClean="0"/>
          </a:p>
          <a:p>
            <a:r>
              <a:rPr lang="en-US" dirty="0" smtClean="0"/>
              <a:t>All the evidence shows that improving the high school graduation rate would significantly reduce crime in America.</a:t>
            </a:r>
          </a:p>
          <a:p>
            <a:r>
              <a:rPr lang="en-US" dirty="0" smtClean="0"/>
              <a:t>High school graduation rates can be improved only by helping children get off to the right start and not letting them fall behind. </a:t>
            </a:r>
            <a:endParaRPr lang="en-US" dirty="0"/>
          </a:p>
          <a:p>
            <a:r>
              <a:rPr lang="en-US" dirty="0" smtClean="0"/>
              <a:t> </a:t>
            </a:r>
            <a:endParaRPr lang="en-US" dirty="0"/>
          </a:p>
          <a:p>
            <a:endParaRPr lang="en-US" dirty="0"/>
          </a:p>
        </p:txBody>
      </p:sp>
      <p:sp>
        <p:nvSpPr>
          <p:cNvPr id="2" name="Title 1"/>
          <p:cNvSpPr>
            <a:spLocks noGrp="1"/>
          </p:cNvSpPr>
          <p:nvPr>
            <p:ph type="title"/>
          </p:nvPr>
        </p:nvSpPr>
        <p:spPr>
          <a:xfrm>
            <a:off x="457200" y="274638"/>
            <a:ext cx="8229600" cy="868362"/>
          </a:xfrm>
        </p:spPr>
        <p:txBody>
          <a:bodyPr>
            <a:normAutofit/>
          </a:bodyPr>
          <a:lstStyle/>
          <a:p>
            <a:r>
              <a:rPr lang="en-US" dirty="0" smtClean="0"/>
              <a:t>Crime</a:t>
            </a:r>
            <a:endParaRPr lang="en-US" dirty="0"/>
          </a:p>
        </p:txBody>
      </p:sp>
    </p:spTree>
    <p:extLst>
      <p:ext uri="{BB962C8B-B14F-4D97-AF65-F5344CB8AC3E}">
        <p14:creationId xmlns:p14="http://schemas.microsoft.com/office/powerpoint/2010/main" val="21080358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a:t>It is particularly risky for young men to drop out of high school</a:t>
            </a:r>
            <a:r>
              <a:rPr lang="en-US" dirty="0" smtClean="0"/>
              <a:t>. </a:t>
            </a:r>
            <a:endParaRPr lang="en-US" dirty="0"/>
          </a:p>
          <a:p>
            <a:r>
              <a:rPr lang="en-US" dirty="0"/>
              <a:t>Young white men who drop out of high school have an 11% risk of imprisonment; along with 3.6% of those with a GED. </a:t>
            </a:r>
          </a:p>
          <a:p>
            <a:r>
              <a:rPr lang="en-US" dirty="0"/>
              <a:t>Young black men who drop out of high school have a 59% risk of imprisonment, along with 18.4% of those with a GED. </a:t>
            </a:r>
          </a:p>
          <a:p>
            <a:endParaRPr lang="en-US" dirty="0"/>
          </a:p>
        </p:txBody>
      </p:sp>
      <p:sp>
        <p:nvSpPr>
          <p:cNvPr id="2" name="Title 1"/>
          <p:cNvSpPr>
            <a:spLocks noGrp="1"/>
          </p:cNvSpPr>
          <p:nvPr>
            <p:ph type="title"/>
          </p:nvPr>
        </p:nvSpPr>
        <p:spPr>
          <a:xfrm flipV="1">
            <a:off x="777240" y="5791199"/>
            <a:ext cx="7543800" cy="45719"/>
          </a:xfrm>
        </p:spPr>
        <p:txBody>
          <a:bodyPr>
            <a:normAutofit fontScale="90000"/>
          </a:bodyPr>
          <a:lstStyle/>
          <a:p>
            <a:endParaRPr lang="en-US" dirty="0"/>
          </a:p>
        </p:txBody>
      </p:sp>
    </p:spTree>
    <p:extLst>
      <p:ext uri="{BB962C8B-B14F-4D97-AF65-F5344CB8AC3E}">
        <p14:creationId xmlns:p14="http://schemas.microsoft.com/office/powerpoint/2010/main" val="19785166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endParaRPr lang="en-US" dirty="0"/>
          </a:p>
        </p:txBody>
      </p:sp>
      <p:sp>
        <p:nvSpPr>
          <p:cNvPr id="2" name="Title 1"/>
          <p:cNvSpPr>
            <a:spLocks noGrp="1"/>
          </p:cNvSpPr>
          <p:nvPr>
            <p:ph type="title"/>
          </p:nvPr>
        </p:nvSpPr>
        <p:spPr>
          <a:xfrm>
            <a:off x="457200" y="274638"/>
            <a:ext cx="8229600" cy="411162"/>
          </a:xfrm>
        </p:spPr>
        <p:txBody>
          <a:bodyPr>
            <a:normAutofit fontScale="90000"/>
          </a:bodyPr>
          <a:lstStyle/>
          <a:p>
            <a:r>
              <a:rPr lang="en-US" dirty="0" smtClean="0"/>
              <a:t>What Percent of Crimes are Violent?</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7772400" cy="48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726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Costs</a:t>
            </a:r>
            <a:endParaRPr lang="en-US" dirty="0"/>
          </a:p>
        </p:txBody>
      </p:sp>
    </p:spTree>
    <p:extLst>
      <p:ext uri="{BB962C8B-B14F-4D97-AF65-F5344CB8AC3E}">
        <p14:creationId xmlns:p14="http://schemas.microsoft.com/office/powerpoint/2010/main" val="2702149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algn="ctr"/>
            <a:r>
              <a:rPr lang="en-US" dirty="0" smtClean="0">
                <a:solidFill>
                  <a:srgbClr val="FF0000"/>
                </a:solidFill>
              </a:rPr>
              <a:t>Total Costs </a:t>
            </a:r>
            <a:r>
              <a:rPr lang="en-US" dirty="0">
                <a:solidFill>
                  <a:srgbClr val="FF0000"/>
                </a:solidFill>
              </a:rPr>
              <a:t>of Crime</a:t>
            </a:r>
          </a:p>
          <a:p>
            <a:endParaRPr lang="en-US" dirty="0"/>
          </a:p>
          <a:p>
            <a:r>
              <a:rPr lang="en-US" dirty="0"/>
              <a:t>The latest estimate by economists is that crime cost America about $1.7 trillion per year. </a:t>
            </a:r>
            <a:endParaRPr lang="en-US" dirty="0" smtClean="0"/>
          </a:p>
          <a:p>
            <a:endParaRPr lang="en-US" dirty="0"/>
          </a:p>
          <a:p>
            <a:r>
              <a:rPr lang="en-US" dirty="0"/>
              <a:t>This includes the costs of police, jails, prisons, the criminal judicial system (including defense lawyers and defense teams paid by taxpayers), security systems installed by businesses, communities and property owners, loss productivity by victims and criminals, welfare costs, insurance costs, etc. </a:t>
            </a:r>
            <a:endParaRPr lang="en-US" dirty="0" smtClean="0"/>
          </a:p>
          <a:p>
            <a:endParaRPr lang="en-US" dirty="0"/>
          </a:p>
          <a:p>
            <a:r>
              <a:rPr lang="en-US" dirty="0"/>
              <a:t>Housing </a:t>
            </a:r>
            <a:r>
              <a:rPr lang="en-US" dirty="0" smtClean="0"/>
              <a:t> prisoners is expensive, especially since there are so many people in our jails and prisons. </a:t>
            </a:r>
          </a:p>
          <a:p>
            <a:endParaRPr lang="en-US" dirty="0"/>
          </a:p>
          <a:p>
            <a:r>
              <a:rPr lang="en-US" dirty="0"/>
              <a:t>The states spend </a:t>
            </a:r>
            <a:r>
              <a:rPr lang="en-US" dirty="0" smtClean="0"/>
              <a:t>some $</a:t>
            </a:r>
            <a:r>
              <a:rPr lang="en-US" dirty="0"/>
              <a:t>55 </a:t>
            </a:r>
            <a:r>
              <a:rPr lang="en-US" dirty="0" smtClean="0"/>
              <a:t>to $60 billion </a:t>
            </a:r>
            <a:r>
              <a:rPr lang="en-US" dirty="0"/>
              <a:t>a year on prisons. In some states, the prison system is the fastest growing cost in the state budget. </a:t>
            </a:r>
          </a:p>
          <a:p>
            <a:endParaRPr lang="en-US" dirty="0"/>
          </a:p>
        </p:txBody>
      </p:sp>
      <p:sp>
        <p:nvSpPr>
          <p:cNvPr id="2" name="Title 1"/>
          <p:cNvSpPr>
            <a:spLocks noGrp="1"/>
          </p:cNvSpPr>
          <p:nvPr>
            <p:ph type="title"/>
          </p:nvPr>
        </p:nvSpPr>
        <p:spPr>
          <a:xfrm flipV="1">
            <a:off x="777240" y="6096000"/>
            <a:ext cx="7604760" cy="76200"/>
          </a:xfrm>
        </p:spPr>
        <p:txBody>
          <a:bodyPr>
            <a:normAutofit fontScale="90000"/>
          </a:bodyPr>
          <a:lstStyle/>
          <a:p>
            <a:endParaRPr lang="en-US" dirty="0"/>
          </a:p>
        </p:txBody>
      </p:sp>
    </p:spTree>
    <p:extLst>
      <p:ext uri="{BB962C8B-B14F-4D97-AF65-F5344CB8AC3E}">
        <p14:creationId xmlns:p14="http://schemas.microsoft.com/office/powerpoint/2010/main" val="34538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7467599"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2994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777239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8425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74676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4229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296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469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Costs </a:t>
            </a:r>
            <a:r>
              <a:rPr lang="en-US" dirty="0" smtClean="0"/>
              <a:t>of jail and imprisonment are </a:t>
            </a:r>
            <a:r>
              <a:rPr lang="en-US" dirty="0"/>
              <a:t>so high that some states now require a cost estimate of punishment options for criminals before sentencing by judges or juries. </a:t>
            </a:r>
            <a:endParaRPr lang="en-US" dirty="0" smtClean="0"/>
          </a:p>
          <a:p>
            <a:endParaRPr lang="en-US" dirty="0"/>
          </a:p>
          <a:p>
            <a:r>
              <a:rPr lang="en-US" dirty="0"/>
              <a:t>It is very hard to reduce costs. The basic infrastructure would remain in place even if the number of defendants and prisoners were reduced by 10 to 15 percent. </a:t>
            </a:r>
            <a:endParaRPr lang="en-US" dirty="0" smtClean="0"/>
          </a:p>
          <a:p>
            <a:endParaRPr lang="en-US" dirty="0"/>
          </a:p>
          <a:p>
            <a:r>
              <a:rPr lang="en-US" dirty="0"/>
              <a:t>Costs drop considerably if crime can be reduced by 30% or more. </a:t>
            </a:r>
          </a:p>
          <a:p>
            <a:endParaRPr lang="en-US" dirty="0"/>
          </a:p>
        </p:txBody>
      </p:sp>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Tree>
    <p:extLst>
      <p:ext uri="{BB962C8B-B14F-4D97-AF65-F5344CB8AC3E}">
        <p14:creationId xmlns:p14="http://schemas.microsoft.com/office/powerpoint/2010/main" val="36223716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240" y="609600"/>
            <a:ext cx="7543800" cy="2762250"/>
          </a:xfrm>
        </p:spPr>
        <p:txBody>
          <a:bodyPr/>
          <a:lstStyle/>
          <a:p>
            <a:pPr algn="ctr"/>
            <a:r>
              <a:rPr lang="en-US" dirty="0" smtClean="0"/>
              <a:t>Costs of Crime Including Impact on Victims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95187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normAutofit/>
          </a:bodyPr>
          <a:lstStyle/>
          <a:p>
            <a:r>
              <a:rPr lang="en-US" dirty="0"/>
              <a:t>Popular culture also plays a role. It can promote quality values or dysfunctional and self-defeating values. Many critics believe that much of American popular culture (music, movies, video games, dress codes, speech patterns, etc.) promotes values that are extremely dysfunctional for young people. </a:t>
            </a:r>
          </a:p>
          <a:p>
            <a:r>
              <a:rPr lang="en-US" dirty="0"/>
              <a:t>Given how devastating crime and incarceration are for millions of families, critics question why there is so much tolerance for music, films, video games and people who promote dysfunctional culture.</a:t>
            </a:r>
          </a:p>
          <a:p>
            <a:r>
              <a:rPr lang="en-US" dirty="0"/>
              <a:t> (Could it be because companies like Sony make a lot of money on these products?)</a:t>
            </a:r>
          </a:p>
          <a:p>
            <a:r>
              <a:rPr lang="en-US" dirty="0"/>
              <a:t> </a:t>
            </a:r>
          </a:p>
          <a:p>
            <a:endParaRPr lang="en-US" dirty="0"/>
          </a:p>
        </p:txBody>
      </p:sp>
      <p:sp>
        <p:nvSpPr>
          <p:cNvPr id="2" name="Title 1"/>
          <p:cNvSpPr>
            <a:spLocks noGrp="1"/>
          </p:cNvSpPr>
          <p:nvPr>
            <p:ph type="title"/>
          </p:nvPr>
        </p:nvSpPr>
        <p:spPr>
          <a:xfrm>
            <a:off x="457200" y="76200"/>
            <a:ext cx="8229600" cy="304800"/>
          </a:xfrm>
        </p:spPr>
        <p:txBody>
          <a:bodyPr>
            <a:normAutofit fontScale="90000"/>
          </a:bodyPr>
          <a:lstStyle/>
          <a:p>
            <a:endParaRPr lang="en-US" dirty="0"/>
          </a:p>
        </p:txBody>
      </p:sp>
    </p:spTree>
    <p:extLst>
      <p:ext uri="{BB962C8B-B14F-4D97-AF65-F5344CB8AC3E}">
        <p14:creationId xmlns:p14="http://schemas.microsoft.com/office/powerpoint/2010/main" val="24979328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81000"/>
            <a:ext cx="8991600"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6085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7848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8692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Savings</a:t>
            </a:r>
            <a:endParaRPr lang="en-US" dirty="0"/>
          </a:p>
        </p:txBody>
      </p:sp>
    </p:spTree>
    <p:extLst>
      <p:ext uri="{BB962C8B-B14F-4D97-AF65-F5344CB8AC3E}">
        <p14:creationId xmlns:p14="http://schemas.microsoft.com/office/powerpoint/2010/main" val="24347558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058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2200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
            <a:ext cx="7391401"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861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6610350" cy="525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7739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62500" lnSpcReduction="20000"/>
          </a:bodyPr>
          <a:lstStyle/>
          <a:p>
            <a:pPr algn="ctr"/>
            <a:r>
              <a:rPr lang="en-US" sz="4200" dirty="0">
                <a:solidFill>
                  <a:srgbClr val="FF0000"/>
                </a:solidFill>
                <a:latin typeface="Arial" pitchFamily="34" charset="0"/>
                <a:cs typeface="Arial" pitchFamily="34" charset="0"/>
              </a:rPr>
              <a:t>What </a:t>
            </a:r>
            <a:r>
              <a:rPr lang="en-US" sz="4200" dirty="0" smtClean="0">
                <a:solidFill>
                  <a:srgbClr val="FF0000"/>
                </a:solidFill>
                <a:latin typeface="Arial" pitchFamily="34" charset="0"/>
                <a:cs typeface="Arial" pitchFamily="34" charset="0"/>
              </a:rPr>
              <a:t>Can </a:t>
            </a:r>
            <a:r>
              <a:rPr lang="en-US" sz="4200" dirty="0">
                <a:solidFill>
                  <a:srgbClr val="FF0000"/>
                </a:solidFill>
                <a:latin typeface="Arial" pitchFamily="34" charset="0"/>
                <a:cs typeface="Arial" pitchFamily="34" charset="0"/>
              </a:rPr>
              <a:t>be </a:t>
            </a:r>
            <a:r>
              <a:rPr lang="en-US" sz="4200" dirty="0" smtClean="0">
                <a:solidFill>
                  <a:srgbClr val="FF0000"/>
                </a:solidFill>
                <a:latin typeface="Arial" pitchFamily="34" charset="0"/>
                <a:cs typeface="Arial" pitchFamily="34" charset="0"/>
              </a:rPr>
              <a:t>Done?</a:t>
            </a:r>
          </a:p>
          <a:p>
            <a:pPr algn="ctr"/>
            <a:endParaRPr lang="en-US" dirty="0">
              <a:solidFill>
                <a:srgbClr val="FFFF00"/>
              </a:solidFill>
            </a:endParaRPr>
          </a:p>
          <a:p>
            <a:r>
              <a:rPr lang="en-US" dirty="0"/>
              <a:t>I.	Cannot just open the prison gates, especially for violent criminals. </a:t>
            </a:r>
          </a:p>
          <a:p>
            <a:endParaRPr lang="en-US" dirty="0"/>
          </a:p>
          <a:p>
            <a:r>
              <a:rPr lang="en-US" dirty="0"/>
              <a:t>II.	We </a:t>
            </a:r>
            <a:r>
              <a:rPr lang="en-US" dirty="0" smtClean="0"/>
              <a:t>can give some hard </a:t>
            </a:r>
            <a:r>
              <a:rPr lang="en-US" dirty="0"/>
              <a:t>thought to our drug laws and our sentencing guidelines. </a:t>
            </a:r>
            <a:endParaRPr lang="en-US" dirty="0" smtClean="0"/>
          </a:p>
          <a:p>
            <a:endParaRPr lang="en-US" dirty="0"/>
          </a:p>
          <a:p>
            <a:r>
              <a:rPr lang="en-US" dirty="0" smtClean="0"/>
              <a:t>III.     The Portugal Experiment: Decriminalized all drugs, but not drug trafficking. . Result:</a:t>
            </a:r>
          </a:p>
          <a:p>
            <a:r>
              <a:rPr lang="en-US" dirty="0"/>
              <a:t> </a:t>
            </a:r>
            <a:r>
              <a:rPr lang="en-US" dirty="0" smtClean="0"/>
              <a:t>          Crime rates dropped, drug usage may have increased a small amount, addiction rates have not risen. Treatment programs were set up at the same time as drugs were decriminalized. </a:t>
            </a:r>
          </a:p>
          <a:p>
            <a:endParaRPr lang="en-US" dirty="0"/>
          </a:p>
          <a:p>
            <a:r>
              <a:rPr lang="en-US" dirty="0" smtClean="0"/>
              <a:t>IV.</a:t>
            </a:r>
            <a:r>
              <a:rPr lang="en-US" dirty="0"/>
              <a:t>	We lock people up for offenses that other western nations deal with by fines, community service and medical care. </a:t>
            </a:r>
            <a:r>
              <a:rPr lang="en-US" dirty="0" smtClean="0"/>
              <a:t>We can rethink our approach. </a:t>
            </a:r>
            <a:endParaRPr lang="en-US" dirty="0"/>
          </a:p>
          <a:p>
            <a:endParaRPr lang="en-US" dirty="0"/>
          </a:p>
          <a:p>
            <a:r>
              <a:rPr lang="en-US" dirty="0" smtClean="0"/>
              <a:t>V</a:t>
            </a:r>
            <a:r>
              <a:rPr lang="en-US" dirty="0"/>
              <a:t>.	</a:t>
            </a:r>
            <a:r>
              <a:rPr lang="en-US" dirty="0" smtClean="0"/>
              <a:t>More productive might be an emphasis on lowering the </a:t>
            </a:r>
            <a:r>
              <a:rPr lang="en-US" dirty="0"/>
              <a:t>number of people susceptible to crime. </a:t>
            </a:r>
          </a:p>
          <a:p>
            <a:endParaRPr lang="en-US" dirty="0"/>
          </a:p>
          <a:p>
            <a:r>
              <a:rPr lang="en-US" dirty="0" smtClean="0"/>
              <a:t>VI.</a:t>
            </a:r>
            <a:r>
              <a:rPr lang="en-US" dirty="0"/>
              <a:t>	Some argue that this means taking a hard look at our culture, especially the glorification of crime and violence. </a:t>
            </a:r>
          </a:p>
          <a:p>
            <a:endParaRPr lang="en-US" dirty="0"/>
          </a:p>
          <a:p>
            <a:r>
              <a:rPr lang="en-US" dirty="0" smtClean="0"/>
              <a:t>VII.</a:t>
            </a:r>
            <a:r>
              <a:rPr lang="en-US" dirty="0"/>
              <a:t>	</a:t>
            </a:r>
            <a:r>
              <a:rPr lang="en-US" dirty="0" smtClean="0"/>
              <a:t>Doing a better job of educating children and lowering the </a:t>
            </a:r>
            <a:r>
              <a:rPr lang="en-US" dirty="0"/>
              <a:t>high school dropout </a:t>
            </a:r>
            <a:r>
              <a:rPr lang="en-US" dirty="0" smtClean="0"/>
              <a:t>rate would clearly help.  </a:t>
            </a:r>
            <a:endParaRPr lang="en-US" dirty="0"/>
          </a:p>
          <a:p>
            <a:endParaRPr lang="en-US" dirty="0"/>
          </a:p>
        </p:txBody>
      </p:sp>
      <p:sp>
        <p:nvSpPr>
          <p:cNvPr id="2" name="Title 1"/>
          <p:cNvSpPr>
            <a:spLocks noGrp="1"/>
          </p:cNvSpPr>
          <p:nvPr>
            <p:ph type="title"/>
          </p:nvPr>
        </p:nvSpPr>
        <p:spPr>
          <a:xfrm flipV="1">
            <a:off x="777240" y="6400800"/>
            <a:ext cx="7543800" cy="152400"/>
          </a:xfrm>
        </p:spPr>
        <p:txBody>
          <a:bodyPr>
            <a:normAutofit fontScale="90000"/>
          </a:bodyPr>
          <a:lstStyle/>
          <a:p>
            <a:endParaRPr lang="en-US" dirty="0"/>
          </a:p>
        </p:txBody>
      </p:sp>
    </p:spTree>
    <p:extLst>
      <p:ext uri="{BB962C8B-B14F-4D97-AF65-F5344CB8AC3E}">
        <p14:creationId xmlns:p14="http://schemas.microsoft.com/office/powerpoint/2010/main" val="945267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297363"/>
          </a:xfrm>
        </p:spPr>
        <p:txBody>
          <a:bodyPr>
            <a:normAutofit/>
          </a:bodyPr>
          <a:lstStyle/>
          <a:p>
            <a:r>
              <a:rPr lang="en-US" dirty="0" smtClean="0"/>
              <a:t>America has the highest incarceration rate of any nation. </a:t>
            </a:r>
          </a:p>
          <a:p>
            <a:r>
              <a:rPr lang="en-US" dirty="0" smtClean="0"/>
              <a:t>What </a:t>
            </a:r>
            <a:r>
              <a:rPr lang="en-US" dirty="0"/>
              <a:t>does our incarceration rate say about America? </a:t>
            </a:r>
          </a:p>
          <a:p>
            <a:r>
              <a:rPr lang="en-US" dirty="0" smtClean="0"/>
              <a:t> It speaks to how our </a:t>
            </a:r>
            <a:r>
              <a:rPr lang="en-US" dirty="0"/>
              <a:t>culture defines crime, how </a:t>
            </a:r>
            <a:r>
              <a:rPr lang="en-US" dirty="0" smtClean="0"/>
              <a:t>we believe </a:t>
            </a:r>
            <a:r>
              <a:rPr lang="en-US" dirty="0"/>
              <a:t>lawbreakers should be dealt with, and the ability of </a:t>
            </a:r>
            <a:r>
              <a:rPr lang="en-US" dirty="0" smtClean="0"/>
              <a:t>our </a:t>
            </a:r>
            <a:r>
              <a:rPr lang="en-US" dirty="0"/>
              <a:t>nation to enforce its laws.  </a:t>
            </a:r>
          </a:p>
          <a:p>
            <a:r>
              <a:rPr lang="en-US" dirty="0"/>
              <a:t>American incarceration rates are significantly impacted by our drug laws and the system of punishment in place to deal with drug users and dealers.</a:t>
            </a:r>
          </a:p>
          <a:p>
            <a:r>
              <a:rPr lang="en-US" dirty="0"/>
              <a:t>We are much tougher on some types of drug use than most other Western European nations. </a:t>
            </a:r>
          </a:p>
          <a:p>
            <a:endParaRPr lang="en-US" dirty="0"/>
          </a:p>
        </p:txBody>
      </p:sp>
      <p:sp>
        <p:nvSpPr>
          <p:cNvPr id="2" name="Title 1"/>
          <p:cNvSpPr>
            <a:spLocks noGrp="1"/>
          </p:cNvSpPr>
          <p:nvPr>
            <p:ph type="title"/>
          </p:nvPr>
        </p:nvSpPr>
        <p:spPr/>
        <p:txBody>
          <a:bodyPr/>
          <a:lstStyle/>
          <a:p>
            <a:r>
              <a:rPr lang="en-US" dirty="0" smtClean="0"/>
              <a:t>Crime</a:t>
            </a:r>
            <a:endParaRPr lang="en-US" dirty="0"/>
          </a:p>
        </p:txBody>
      </p:sp>
    </p:spTree>
    <p:extLst>
      <p:ext uri="{BB962C8B-B14F-4D97-AF65-F5344CB8AC3E}">
        <p14:creationId xmlns:p14="http://schemas.microsoft.com/office/powerpoint/2010/main" val="1025264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normAutofit fontScale="92500"/>
          </a:bodyPr>
          <a:lstStyle/>
          <a:p>
            <a:r>
              <a:rPr lang="en-US" dirty="0" smtClean="0"/>
              <a:t>Crime </a:t>
            </a:r>
            <a:r>
              <a:rPr lang="en-US" dirty="0"/>
              <a:t>in America is also often different from crime in Western Europe, Scandinavia, and most Asian nations—it is much more </a:t>
            </a:r>
            <a:r>
              <a:rPr lang="en-US" dirty="0" smtClean="0"/>
              <a:t>violent (weapons are more often used). </a:t>
            </a:r>
          </a:p>
          <a:p>
            <a:r>
              <a:rPr lang="en-US" dirty="0" smtClean="0"/>
              <a:t>Of </a:t>
            </a:r>
            <a:r>
              <a:rPr lang="en-US" dirty="0"/>
              <a:t>course, some other countries also have </a:t>
            </a:r>
            <a:r>
              <a:rPr lang="en-US" dirty="0" smtClean="0"/>
              <a:t>very high </a:t>
            </a:r>
            <a:r>
              <a:rPr lang="en-US" dirty="0"/>
              <a:t>rates of </a:t>
            </a:r>
            <a:r>
              <a:rPr lang="en-US" dirty="0" smtClean="0"/>
              <a:t>violence (African countries, Brazil and many other Latin American countries, Russia, etc.)</a:t>
            </a:r>
            <a:endParaRPr lang="en-US" dirty="0"/>
          </a:p>
          <a:p>
            <a:r>
              <a:rPr lang="en-US" dirty="0"/>
              <a:t>Our criminal justice system is </a:t>
            </a:r>
            <a:r>
              <a:rPr lang="en-US" dirty="0" smtClean="0"/>
              <a:t>very </a:t>
            </a:r>
            <a:r>
              <a:rPr lang="en-US" dirty="0"/>
              <a:t>professional and effective. Many nations do not have well-trained, professional police or independent, competent, honest prosecutors and judges. </a:t>
            </a:r>
            <a:endParaRPr lang="en-US" dirty="0" smtClean="0"/>
          </a:p>
          <a:p>
            <a:r>
              <a:rPr lang="en-US" dirty="0" smtClean="0"/>
              <a:t>Some countries cannot even finance, or manage competent jails and prisons. </a:t>
            </a:r>
            <a:endParaRPr lang="en-US" dirty="0"/>
          </a:p>
          <a:p>
            <a:endParaRPr lang="en-US" dirty="0"/>
          </a:p>
        </p:txBody>
      </p:sp>
      <p:sp>
        <p:nvSpPr>
          <p:cNvPr id="2" name="Title 1"/>
          <p:cNvSpPr>
            <a:spLocks noGrp="1"/>
          </p:cNvSpPr>
          <p:nvPr>
            <p:ph type="title"/>
          </p:nvPr>
        </p:nvSpPr>
        <p:spPr/>
        <p:txBody>
          <a:bodyPr/>
          <a:lstStyle/>
          <a:p>
            <a:r>
              <a:rPr lang="en-US" dirty="0" smtClean="0"/>
              <a:t>Crime</a:t>
            </a:r>
            <a:endParaRPr lang="en-US" dirty="0"/>
          </a:p>
        </p:txBody>
      </p:sp>
    </p:spTree>
    <p:extLst>
      <p:ext uri="{BB962C8B-B14F-4D97-AF65-F5344CB8AC3E}">
        <p14:creationId xmlns:p14="http://schemas.microsoft.com/office/powerpoint/2010/main" val="3041794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r>
              <a:rPr lang="en-US" dirty="0"/>
              <a:t>We </a:t>
            </a:r>
            <a:r>
              <a:rPr lang="en-US" dirty="0" smtClean="0"/>
              <a:t>use </a:t>
            </a:r>
            <a:r>
              <a:rPr lang="en-US" dirty="0"/>
              <a:t>jail or prison time more frequently than most of the European and Scandinavian nations. </a:t>
            </a:r>
            <a:endParaRPr lang="en-US" dirty="0" smtClean="0"/>
          </a:p>
          <a:p>
            <a:endParaRPr lang="en-US" dirty="0"/>
          </a:p>
          <a:p>
            <a:r>
              <a:rPr lang="en-US" dirty="0"/>
              <a:t>One result of our high incarceration rate is that our criminal justice system is </a:t>
            </a:r>
            <a:r>
              <a:rPr lang="en-US" dirty="0" smtClean="0"/>
              <a:t>expensive—very expensive.</a:t>
            </a:r>
          </a:p>
          <a:p>
            <a:endParaRPr lang="en-US" dirty="0" smtClean="0"/>
          </a:p>
          <a:p>
            <a:r>
              <a:rPr lang="en-US" dirty="0" smtClean="0"/>
              <a:t> </a:t>
            </a:r>
            <a:r>
              <a:rPr lang="en-US" dirty="0"/>
              <a:t>We spend a great deal more money on our system than any of the Western European or Scandinavian nations. </a:t>
            </a:r>
          </a:p>
          <a:p>
            <a:r>
              <a:rPr lang="en-US" dirty="0"/>
              <a:t> </a:t>
            </a:r>
          </a:p>
          <a:p>
            <a:endParaRPr lang="en-US" dirty="0"/>
          </a:p>
        </p:txBody>
      </p:sp>
      <p:sp>
        <p:nvSpPr>
          <p:cNvPr id="2" name="Title 1"/>
          <p:cNvSpPr>
            <a:spLocks noGrp="1"/>
          </p:cNvSpPr>
          <p:nvPr>
            <p:ph type="title"/>
          </p:nvPr>
        </p:nvSpPr>
        <p:spPr>
          <a:xfrm>
            <a:off x="457200" y="152400"/>
            <a:ext cx="8229600" cy="838200"/>
          </a:xfrm>
        </p:spPr>
        <p:txBody>
          <a:bodyPr/>
          <a:lstStyle/>
          <a:p>
            <a:r>
              <a:rPr lang="en-US" dirty="0" smtClean="0"/>
              <a:t>Punishing Criminals </a:t>
            </a:r>
            <a:endParaRPr lang="en-US" dirty="0"/>
          </a:p>
        </p:txBody>
      </p:sp>
    </p:spTree>
    <p:extLst>
      <p:ext uri="{BB962C8B-B14F-4D97-AF65-F5344CB8AC3E}">
        <p14:creationId xmlns:p14="http://schemas.microsoft.com/office/powerpoint/2010/main" val="184689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248400"/>
          </a:xfrm>
        </p:spPr>
        <p:txBody>
          <a:bodyPr>
            <a:normAutofit/>
          </a:bodyPr>
          <a:lstStyle/>
          <a:p>
            <a:pPr algn="just"/>
            <a:r>
              <a:rPr lang="en-US" b="1" u="sng" dirty="0"/>
              <a:t>Incarceration Rates</a:t>
            </a:r>
            <a:endParaRPr lang="en-US" dirty="0"/>
          </a:p>
          <a:p>
            <a:pPr algn="just"/>
            <a:r>
              <a:rPr lang="en-US" dirty="0" smtClean="0"/>
              <a:t>As noted, America </a:t>
            </a:r>
            <a:r>
              <a:rPr lang="en-US" dirty="0"/>
              <a:t>has the highest incarceration rate in the world. About one in every hundred adult Americans is in jail or prison. </a:t>
            </a:r>
          </a:p>
          <a:p>
            <a:pPr algn="just"/>
            <a:r>
              <a:rPr lang="en-US" dirty="0"/>
              <a:t>About 5% of the world’s population lives in America, but about 25% of everyone in </a:t>
            </a:r>
            <a:r>
              <a:rPr lang="en-US" dirty="0" smtClean="0"/>
              <a:t>jail </a:t>
            </a:r>
            <a:r>
              <a:rPr lang="en-US" dirty="0"/>
              <a:t>or prison is in America. </a:t>
            </a:r>
          </a:p>
          <a:p>
            <a:pPr algn="just"/>
            <a:r>
              <a:rPr lang="en-US" dirty="0"/>
              <a:t>One in 15 black adults is in </a:t>
            </a:r>
            <a:r>
              <a:rPr lang="en-US" dirty="0" smtClean="0"/>
              <a:t>jail or prison.</a:t>
            </a:r>
          </a:p>
          <a:p>
            <a:pPr algn="just"/>
            <a:r>
              <a:rPr lang="en-US" dirty="0" smtClean="0"/>
              <a:t>One </a:t>
            </a:r>
            <a:r>
              <a:rPr lang="en-US" dirty="0"/>
              <a:t>in nine black men between the ages of 20 and 34 is in jail or prison. </a:t>
            </a:r>
          </a:p>
          <a:p>
            <a:pPr algn="just"/>
            <a:r>
              <a:rPr lang="en-US" dirty="0"/>
              <a:t>One in 36 Hispanic adults is in jail or prison. </a:t>
            </a:r>
          </a:p>
          <a:p>
            <a:pPr algn="just"/>
            <a:r>
              <a:rPr lang="en-US" dirty="0"/>
              <a:t>At any given time some two million men </a:t>
            </a:r>
            <a:r>
              <a:rPr lang="en-US" dirty="0" smtClean="0"/>
              <a:t>and about 200,000 women are </a:t>
            </a:r>
            <a:r>
              <a:rPr lang="en-US" dirty="0"/>
              <a:t>in prison or jail, while another large number are on probation or parole. </a:t>
            </a:r>
          </a:p>
          <a:p>
            <a:pPr algn="just"/>
            <a:endParaRPr lang="en-US" dirty="0"/>
          </a:p>
        </p:txBody>
      </p:sp>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Tree>
    <p:extLst>
      <p:ext uri="{BB962C8B-B14F-4D97-AF65-F5344CB8AC3E}">
        <p14:creationId xmlns:p14="http://schemas.microsoft.com/office/powerpoint/2010/main" val="3692018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7524750"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5007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572</TotalTime>
  <Words>1109</Words>
  <Application>Microsoft Office PowerPoint</Application>
  <PresentationFormat>On-screen Show (4:3)</PresentationFormat>
  <Paragraphs>101</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Waveform</vt:lpstr>
      <vt:lpstr>PowerPoint Presentation</vt:lpstr>
      <vt:lpstr>The Amount of Crime in Communities and Societies speaks to:</vt:lpstr>
      <vt:lpstr>Crime</vt:lpstr>
      <vt:lpstr>PowerPoint Presentation</vt:lpstr>
      <vt:lpstr>Crime</vt:lpstr>
      <vt:lpstr>Crime</vt:lpstr>
      <vt:lpstr>Punishing Criminals </vt:lpstr>
      <vt:lpstr>PowerPoint Presentation</vt:lpstr>
      <vt:lpstr>PowerPoint Presentation</vt:lpstr>
      <vt:lpstr>PowerPoint Presentation</vt:lpstr>
      <vt:lpstr>Increases on Incarceration Rates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Percent of Crimes are Violent?</vt:lpstr>
      <vt:lpstr>Costs</vt:lpstr>
      <vt:lpstr>PowerPoint Presentation</vt:lpstr>
      <vt:lpstr>PowerPoint Presentation</vt:lpstr>
      <vt:lpstr>PowerPoint Presentation</vt:lpstr>
      <vt:lpstr>PowerPoint Presentation</vt:lpstr>
      <vt:lpstr>PowerPoint Presentation</vt:lpstr>
      <vt:lpstr>PowerPoint Presentation</vt:lpstr>
      <vt:lpstr>Costs of Crime Including Impact on Victims</vt:lpstr>
      <vt:lpstr>PowerPoint Presentation</vt:lpstr>
      <vt:lpstr>PowerPoint Presentation</vt:lpstr>
      <vt:lpstr>Cost Savings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dsocs3</dc:creator>
  <cp:lastModifiedBy>Rodgers, Harrell</cp:lastModifiedBy>
  <cp:revision>57</cp:revision>
  <dcterms:created xsi:type="dcterms:W3CDTF">2012-02-24T14:20:35Z</dcterms:created>
  <dcterms:modified xsi:type="dcterms:W3CDTF">2013-03-21T14:51:42Z</dcterms:modified>
</cp:coreProperties>
</file>