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71" r:id="rId7"/>
    <p:sldId id="26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48F0D06-A4B6-42AE-B9AB-6E99D2D07888}" type="datetimeFigureOut">
              <a:rPr lang="en-US" smtClean="0"/>
              <a:t>4/23/2013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2E5DE60-205A-4935-AB96-33C7B4ADED34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Social Welfare Challenges in the Immediate Future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0519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dirty="0"/>
              <a:t>Focus on both cognitive and non-cognitive skills.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Universities </a:t>
            </a:r>
            <a:r>
              <a:rPr lang="en-US" dirty="0" smtClean="0"/>
              <a:t>will need </a:t>
            </a:r>
            <a:r>
              <a:rPr lang="en-US" dirty="0"/>
              <a:t>to rethink their design and model.  </a:t>
            </a:r>
            <a:r>
              <a:rPr lang="en-US" dirty="0" smtClean="0"/>
              <a:t>There is a considerable debate going on in academia about how universities of the future should be designed. 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Provide better opportunities for non-college graduates to acquire employment </a:t>
            </a:r>
            <a:r>
              <a:rPr lang="en-US" dirty="0" smtClean="0"/>
              <a:t>skills and certifications.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Educational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931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Fixing Social Security (not very hard, but should be done sooner rather than later).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Getting a handle on health care costs (extremely hard, but critical).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 Hopefully, the ACA is the beginning of a more cost effective and comprehensive health care system.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Success depends significantly on developing controls on expenditures driven by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well-financed, sophisticated interest </a:t>
            </a:r>
            <a:r>
              <a:rPr lang="en-US" dirty="0">
                <a:latin typeface="Arial" pitchFamily="34" charset="0"/>
                <a:cs typeface="Arial" pitchFamily="34" charset="0"/>
              </a:rPr>
              <a:t>groups that are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accustomed </a:t>
            </a:r>
            <a:r>
              <a:rPr lang="en-US" dirty="0">
                <a:latin typeface="Arial" pitchFamily="34" charset="0"/>
                <a:cs typeface="Arial" pitchFamily="34" charset="0"/>
              </a:rPr>
              <a:t>to large profits and high incomes.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Making the tax system fairer and more effective for citizens and businesses.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V. Dealing with the Cost of Social Welfare and other Government Programs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494697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sz="6400" dirty="0">
                <a:latin typeface="Arial" pitchFamily="34" charset="0"/>
                <a:cs typeface="Arial" pitchFamily="34" charset="0"/>
              </a:rPr>
              <a:t>Reduce the influence of well-financed groups in the political process and in the budget 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process.</a:t>
            </a:r>
            <a:endParaRPr lang="en-US" sz="6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6400" dirty="0">
                <a:latin typeface="Arial" pitchFamily="34" charset="0"/>
                <a:cs typeface="Arial" pitchFamily="34" charset="0"/>
              </a:rPr>
              <a:t>You know the golden rule of politics: those with the gold make the rules. </a:t>
            </a:r>
            <a:endParaRPr lang="en-US" sz="6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en-US" sz="64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6400" dirty="0" smtClean="0">
                <a:latin typeface="Arial" pitchFamily="34" charset="0"/>
                <a:cs typeface="Arial" pitchFamily="34" charset="0"/>
              </a:rPr>
              <a:t>You know the platinum rule: there are three things that are important in politics: the first is money and no one can remember the other two.  </a:t>
            </a:r>
            <a:endParaRPr lang="en-US" sz="6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6400" dirty="0">
                <a:latin typeface="Arial" pitchFamily="34" charset="0"/>
                <a:cs typeface="Arial" pitchFamily="34" charset="0"/>
              </a:rPr>
              <a:t>Basically this would mean </a:t>
            </a:r>
            <a:r>
              <a:rPr lang="en-US" sz="6400" dirty="0" smtClean="0">
                <a:latin typeface="Arial" pitchFamily="34" charset="0"/>
                <a:cs typeface="Arial" pitchFamily="34" charset="0"/>
              </a:rPr>
              <a:t>creating competitive House districts, decreasing </a:t>
            </a:r>
            <a:r>
              <a:rPr lang="en-US" sz="6400" dirty="0">
                <a:latin typeface="Arial" pitchFamily="34" charset="0"/>
                <a:cs typeface="Arial" pitchFamily="34" charset="0"/>
              </a:rPr>
              <a:t>the role of money in congressional elections and perhaps term limiting members of Congress. </a:t>
            </a:r>
          </a:p>
          <a:p>
            <a:pPr marL="0" indent="0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sz="6400" dirty="0">
                <a:latin typeface="Arial" pitchFamily="34" charset="0"/>
                <a:cs typeface="Arial" pitchFamily="34" charset="0"/>
              </a:rPr>
              <a:t>Controlling federal spending would be aided by giving the president a line item veto.</a:t>
            </a:r>
          </a:p>
          <a:p>
            <a:pPr marL="0" indent="0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sz="6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VI. Leveling the Playing Field In American Politics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0207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Science will impact  our world and all these issues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Technological advances will greatly change our world and the planet’s labor </a:t>
            </a:r>
            <a:r>
              <a:rPr lang="en-US" dirty="0" smtClean="0"/>
              <a:t>markets.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 Skill requirements will change and the nature of work will change</a:t>
            </a:r>
            <a:r>
              <a:rPr lang="en-US" dirty="0" smtClean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 </a:t>
            </a:r>
            <a:r>
              <a:rPr lang="en-US" dirty="0"/>
              <a:t>In the future, we may not need the 40 hour </a:t>
            </a:r>
            <a:r>
              <a:rPr lang="en-US" dirty="0" smtClean="0"/>
              <a:t>work week</a:t>
            </a:r>
            <a:r>
              <a:rPr lang="en-US" dirty="0"/>
              <a:t>. </a:t>
            </a:r>
            <a:endParaRPr lang="en-US" dirty="0" smtClean="0"/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Most </a:t>
            </a:r>
            <a:r>
              <a:rPr lang="en-US" dirty="0"/>
              <a:t>people may need to retrain several times during their work life to stay competitive (</a:t>
            </a:r>
            <a:r>
              <a:rPr lang="en-US" dirty="0" smtClean="0"/>
              <a:t>which could have negative implications for pensions</a:t>
            </a:r>
            <a:r>
              <a:rPr lang="en-US" dirty="0" smtClean="0"/>
              <a:t>).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Critical advances in sustainable energy will be made along with major advances in computer chip size, power and speed.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Steve Jobs said “You haven’t seen anything yet.”</a:t>
            </a:r>
          </a:p>
          <a:p>
            <a:pPr lvl="0"/>
            <a:endParaRPr lang="en-US" dirty="0"/>
          </a:p>
          <a:p>
            <a:pPr lvl="0"/>
            <a:r>
              <a:rPr lang="en-US" dirty="0" smtClean="0"/>
              <a:t>These changes will </a:t>
            </a:r>
            <a:r>
              <a:rPr lang="en-US" dirty="0"/>
              <a:t>greatly change our world.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VII. Science will Impact our World and all these Issues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9345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Medical science will significantly improve human health and extend longevity. 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r>
              <a:rPr lang="en-US" dirty="0" smtClean="0"/>
              <a:t>Unless we live healthy while we live longer, we will have some real strains on our health care programs.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Advances in science will </a:t>
            </a:r>
            <a:r>
              <a:rPr lang="en-US" dirty="0"/>
              <a:t>impact the type and degree of education the public needs, the public’s need for government assistance, and the cost of providing that assistance.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 smtClean="0"/>
              <a:t>Nations </a:t>
            </a:r>
            <a:r>
              <a:rPr lang="en-US" dirty="0"/>
              <a:t>that can adapt to a world that will be changed by demography, science and </a:t>
            </a:r>
            <a:r>
              <a:rPr lang="en-US" dirty="0" smtClean="0"/>
              <a:t>global markets </a:t>
            </a:r>
            <a:r>
              <a:rPr lang="en-US" dirty="0"/>
              <a:t>will have the best chance of prospering.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840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The basic design will endure. The focus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of welfare will </a:t>
            </a:r>
            <a:r>
              <a:rPr lang="en-US" dirty="0">
                <a:latin typeface="Arial" pitchFamily="34" charset="0"/>
                <a:cs typeface="Arial" pitchFamily="34" charset="0"/>
              </a:rPr>
              <a:t>be on moving the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able-bodied adult </a:t>
            </a:r>
            <a:r>
              <a:rPr lang="en-US" dirty="0">
                <a:latin typeface="Arial" pitchFamily="34" charset="0"/>
                <a:cs typeface="Arial" pitchFamily="34" charset="0"/>
              </a:rPr>
              <a:t>poor into the workforce.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Most expenditures will be for services, not cash. 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 smtClean="0">
                <a:latin typeface="Arial" pitchFamily="34" charset="0"/>
                <a:cs typeface="Arial" pitchFamily="34" charset="0"/>
              </a:rPr>
              <a:t>TANF reflects American </a:t>
            </a:r>
            <a:r>
              <a:rPr lang="en-US" dirty="0">
                <a:latin typeface="Arial" pitchFamily="34" charset="0"/>
                <a:cs typeface="Arial" pitchFamily="34" charset="0"/>
              </a:rPr>
              <a:t>philosophy.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“A </a:t>
            </a:r>
            <a:r>
              <a:rPr lang="en-US" dirty="0">
                <a:latin typeface="Arial" pitchFamily="34" charset="0"/>
                <a:cs typeface="Arial" pitchFamily="34" charset="0"/>
              </a:rPr>
              <a:t>hand up, not a hand out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.” 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But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one of TANF’s most serious flaws </a:t>
            </a:r>
            <a:r>
              <a:rPr lang="en-US" dirty="0">
                <a:latin typeface="Arial" pitchFamily="34" charset="0"/>
                <a:cs typeface="Arial" pitchFamily="34" charset="0"/>
              </a:rPr>
              <a:t>is that it is designed to work with a healthy employment market.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/>
            <a:r>
              <a:rPr lang="en-US" dirty="0">
                <a:latin typeface="Arial" pitchFamily="34" charset="0"/>
                <a:cs typeface="Arial" pitchFamily="34" charset="0"/>
              </a:rPr>
              <a:t>It has proven to be unresponsive to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recessions, </a:t>
            </a:r>
            <a:r>
              <a:rPr lang="en-US" dirty="0">
                <a:latin typeface="Arial" pitchFamily="34" charset="0"/>
                <a:cs typeface="Arial" pitchFamily="34" charset="0"/>
              </a:rPr>
              <a:t>high rates of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unemployment and sub-employment.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I. Adapting the New Approach to Welfare (TANF)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0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dirty="0" smtClean="0"/>
              <a:t>As </a:t>
            </a:r>
            <a:r>
              <a:rPr lang="en-US" dirty="0"/>
              <a:t>the economy has weakened, many states have cut TANF expenditures and continued to reduce the number of families receiving help.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 smtClean="0"/>
              <a:t>In </a:t>
            </a:r>
            <a:r>
              <a:rPr lang="en-US" dirty="0" smtClean="0"/>
              <a:t>good times or bad, employment </a:t>
            </a:r>
            <a:r>
              <a:rPr lang="en-US" dirty="0"/>
              <a:t>support services </a:t>
            </a:r>
            <a:r>
              <a:rPr lang="en-US" dirty="0" smtClean="0"/>
              <a:t>are </a:t>
            </a:r>
            <a:r>
              <a:rPr lang="en-US" dirty="0"/>
              <a:t>often </a:t>
            </a:r>
            <a:r>
              <a:rPr lang="en-US" dirty="0" smtClean="0"/>
              <a:t>weak </a:t>
            </a:r>
            <a:r>
              <a:rPr lang="en-US" dirty="0"/>
              <a:t>or non-existent.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To improve on the positive impacts of the program, as people gain experience working, </a:t>
            </a:r>
            <a:r>
              <a:rPr lang="en-US" dirty="0" smtClean="0"/>
              <a:t>recipients need help in gaining better </a:t>
            </a:r>
            <a:r>
              <a:rPr lang="en-US" dirty="0"/>
              <a:t>work </a:t>
            </a:r>
            <a:r>
              <a:rPr lang="en-US" dirty="0" smtClean="0"/>
              <a:t>skills and better jobs.  </a:t>
            </a:r>
            <a:endParaRPr lang="en-US" dirty="0"/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SNAP, school </a:t>
            </a:r>
            <a:r>
              <a:rPr lang="en-US" dirty="0" smtClean="0"/>
              <a:t>meal programs, </a:t>
            </a:r>
            <a:r>
              <a:rPr lang="en-US" dirty="0"/>
              <a:t>and the EITC will continue to </a:t>
            </a:r>
            <a:r>
              <a:rPr lang="en-US" dirty="0" smtClean="0"/>
              <a:t>do a good job of reinforcing </a:t>
            </a:r>
            <a:r>
              <a:rPr lang="en-US" dirty="0"/>
              <a:t>basic welfare programs. 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Problems with TANF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18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SSI will provide a base income for the disabled poor, while the EITC will supplement the income of low-income workers, especially those with children. </a:t>
            </a:r>
          </a:p>
          <a:p>
            <a:r>
              <a:rPr lang="en-US" dirty="0"/>
              <a:t> </a:t>
            </a:r>
          </a:p>
          <a:p>
            <a:pPr lvl="0"/>
            <a:r>
              <a:rPr lang="en-US" dirty="0"/>
              <a:t>The largest public expenditures will continue to be Social Security (which hopefully </a:t>
            </a:r>
            <a:r>
              <a:rPr lang="en-US" dirty="0" smtClean="0"/>
              <a:t>will continue to be </a:t>
            </a:r>
            <a:r>
              <a:rPr lang="en-US" dirty="0"/>
              <a:t>self-financed) and health care programs (which hopefully will be more efficient).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Social Welfare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891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Wage growth has been stagnant for many years, for both middle-income and low-income workers.</a:t>
            </a:r>
          </a:p>
          <a:p>
            <a:endParaRPr lang="en-US" dirty="0" smtClean="0"/>
          </a:p>
          <a:p>
            <a:r>
              <a:rPr lang="en-US" dirty="0" smtClean="0"/>
              <a:t>A lot of part-time jobs and full-time jobs with very low pay and often no benefits.  </a:t>
            </a:r>
          </a:p>
          <a:p>
            <a:endParaRPr lang="en-US" dirty="0"/>
          </a:p>
          <a:p>
            <a:r>
              <a:rPr lang="en-US" dirty="0" smtClean="0"/>
              <a:t>Many jobs pay low wages that do not improve even at the rate of inflation or with employee seniority. </a:t>
            </a:r>
          </a:p>
          <a:p>
            <a:endParaRPr lang="en-US" dirty="0"/>
          </a:p>
          <a:p>
            <a:r>
              <a:rPr lang="en-US" dirty="0" smtClean="0"/>
              <a:t>Many large corporations make high profits but pay most of their employees poverty wages—Starbucks, Sears, McDonalds, Burger King, Wal-Mart, KFC, Pizza Hut, Macys, Dillard's, etc.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II. Dealing with  Employment and Wage Problems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1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Corporate Profits as a Percentage of GDP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429375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65392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Wages as a Percent of GDP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800"/>
            <a:ext cx="7391400" cy="4648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9121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An aging population (true of all the Western Industrialized nations and much of Asia).</a:t>
            </a:r>
          </a:p>
          <a:p>
            <a:pPr marL="0" indent="0" algn="just"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Family complexity: single-parenting, co-habitation, unstable non-married partnerships, and families with multiple-partner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children. These types of families will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probably grow as a percentage of all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households and they tend to be economically vulnerable.</a:t>
            </a:r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US" sz="72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These environments create a lot of risk factors for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children; including those that will be the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next generation of poor.</a:t>
            </a:r>
          </a:p>
          <a:p>
            <a:pPr marL="0" indent="0" algn="just"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Significant increases in single person households (aged and non-aged).</a:t>
            </a:r>
          </a:p>
          <a:p>
            <a:pPr marL="0" indent="0" algn="just"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Significant increases in minority populations that are often low-income and in poor educational environments. </a:t>
            </a:r>
          </a:p>
          <a:p>
            <a:pPr marL="0" indent="0" algn="just"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lvl="0" algn="just"/>
            <a:r>
              <a:rPr lang="en-US" sz="7200" dirty="0">
                <a:latin typeface="Arial" pitchFamily="34" charset="0"/>
                <a:cs typeface="Arial" pitchFamily="34" charset="0"/>
              </a:rPr>
              <a:t>Think about Texas 30 years </a:t>
            </a:r>
            <a:r>
              <a:rPr lang="en-US" sz="7200" dirty="0" smtClean="0">
                <a:latin typeface="Arial" pitchFamily="34" charset="0"/>
                <a:cs typeface="Arial" pitchFamily="34" charset="0"/>
              </a:rPr>
              <a:t>into </a:t>
            </a:r>
            <a:r>
              <a:rPr lang="en-US" sz="7200" dirty="0">
                <a:latin typeface="Arial" pitchFamily="34" charset="0"/>
                <a:cs typeface="Arial" pitchFamily="34" charset="0"/>
              </a:rPr>
              <a:t>the future and ask yourself if we are planning for the future.</a:t>
            </a:r>
          </a:p>
          <a:p>
            <a:pPr marL="0" indent="0" algn="just">
              <a:buNone/>
            </a:pPr>
            <a:r>
              <a:rPr lang="en-US" sz="7200" dirty="0">
                <a:latin typeface="Arial" pitchFamily="34" charset="0"/>
                <a:cs typeface="Arial" pitchFamily="34" charset="0"/>
              </a:rPr>
              <a:t> </a:t>
            </a:r>
          </a:p>
          <a:p>
            <a:endParaRPr lang="en-US" sz="7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III. Dealing with Demographic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419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dirty="0" smtClean="0"/>
              <a:t>Real </a:t>
            </a:r>
            <a:r>
              <a:rPr lang="en-US" dirty="0"/>
              <a:t>need to reduce structural discrimination by preparing a much larger proportion of the vulnerable population for the </a:t>
            </a:r>
            <a:r>
              <a:rPr lang="en-US" dirty="0" smtClean="0"/>
              <a:t>global </a:t>
            </a:r>
            <a:r>
              <a:rPr lang="en-US" dirty="0"/>
              <a:t>employment market and the market of the future.</a:t>
            </a:r>
          </a:p>
          <a:p>
            <a:pPr marL="0" indent="0" algn="just">
              <a:buNone/>
            </a:pPr>
            <a:r>
              <a:rPr lang="en-US" dirty="0"/>
              <a:t> </a:t>
            </a:r>
          </a:p>
          <a:p>
            <a:pPr lvl="0" algn="just"/>
            <a:r>
              <a:rPr lang="en-US" dirty="0"/>
              <a:t>We seriously need to rethink how we educate youth and young adults for a changing world. </a:t>
            </a:r>
          </a:p>
          <a:p>
            <a:pPr algn="just"/>
            <a:endParaRPr lang="en-US" dirty="0"/>
          </a:p>
          <a:p>
            <a:pPr lvl="0" algn="just"/>
            <a:r>
              <a:rPr lang="en-US" dirty="0"/>
              <a:t>Success in educating young depends in part on recognizing how hard it is to do a good job of educating them. 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IV. Improving Educational Outcomes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3905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110</TotalTime>
  <Words>306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Social Welfare Challenges in the Immediate Future</vt:lpstr>
      <vt:lpstr>I. Adapting the New Approach to Welfare (TANF)</vt:lpstr>
      <vt:lpstr>Problems with TANF</vt:lpstr>
      <vt:lpstr>Social Welfare</vt:lpstr>
      <vt:lpstr>II. Dealing with  Employment and Wage Problems</vt:lpstr>
      <vt:lpstr>Corporate Profits as a Percentage of GDP</vt:lpstr>
      <vt:lpstr>Wages as a Percent of GDP</vt:lpstr>
      <vt:lpstr>III. Dealing with Demographic Changes</vt:lpstr>
      <vt:lpstr>IV. Improving Educational Outcomes</vt:lpstr>
      <vt:lpstr>Educational Outcomes</vt:lpstr>
      <vt:lpstr>V. Dealing with the Cost of Social Welfare and other Government Programs</vt:lpstr>
      <vt:lpstr>VI. Leveling the Playing Field In American Politics</vt:lpstr>
      <vt:lpstr>VII. Science will Impact our World and all these Issues</vt:lpstr>
      <vt:lpstr>Science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Welfare Challenges in the Immediate Future</dc:title>
  <dc:creator>Rodgers, Harrell</dc:creator>
  <cp:lastModifiedBy>Rodgers, Harrell</cp:lastModifiedBy>
  <cp:revision>14</cp:revision>
  <dcterms:created xsi:type="dcterms:W3CDTF">2012-12-03T16:49:38Z</dcterms:created>
  <dcterms:modified xsi:type="dcterms:W3CDTF">2013-04-23T12:33:52Z</dcterms:modified>
</cp:coreProperties>
</file>