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0" r:id="rId3"/>
    <p:sldId id="257" r:id="rId4"/>
    <p:sldId id="258" r:id="rId5"/>
    <p:sldId id="259" r:id="rId6"/>
    <p:sldId id="260" r:id="rId7"/>
    <p:sldId id="261" r:id="rId8"/>
    <p:sldId id="262" r:id="rId9"/>
    <p:sldId id="263" r:id="rId10"/>
    <p:sldId id="264" r:id="rId11"/>
    <p:sldId id="265" r:id="rId12"/>
    <p:sldId id="268" r:id="rId13"/>
    <p:sldId id="312" r:id="rId14"/>
    <p:sldId id="270" r:id="rId15"/>
    <p:sldId id="271" r:id="rId16"/>
    <p:sldId id="272" r:id="rId17"/>
    <p:sldId id="266" r:id="rId18"/>
    <p:sldId id="267" r:id="rId19"/>
    <p:sldId id="277" r:id="rId20"/>
    <p:sldId id="276" r:id="rId21"/>
    <p:sldId id="273" r:id="rId22"/>
    <p:sldId id="274" r:id="rId23"/>
    <p:sldId id="275" r:id="rId24"/>
    <p:sldId id="315" r:id="rId25"/>
    <p:sldId id="317" r:id="rId26"/>
    <p:sldId id="318" r:id="rId27"/>
    <p:sldId id="309" r:id="rId28"/>
    <p:sldId id="310" r:id="rId29"/>
    <p:sldId id="307" r:id="rId30"/>
    <p:sldId id="308" r:id="rId31"/>
    <p:sldId id="325" r:id="rId32"/>
    <p:sldId id="319" r:id="rId33"/>
    <p:sldId id="323" r:id="rId34"/>
    <p:sldId id="324" r:id="rId35"/>
    <p:sldId id="320" r:id="rId36"/>
    <p:sldId id="322" r:id="rId37"/>
    <p:sldId id="321" r:id="rId38"/>
    <p:sldId id="326" r:id="rId39"/>
    <p:sldId id="327" r:id="rId40"/>
    <p:sldId id="328" r:id="rId41"/>
    <p:sldId id="329" r:id="rId42"/>
    <p:sldId id="316" r:id="rId43"/>
    <p:sldId id="302" r:id="rId44"/>
    <p:sldId id="314" r:id="rId45"/>
    <p:sldId id="288" r:id="rId46"/>
    <p:sldId id="303" r:id="rId47"/>
    <p:sldId id="298" r:id="rId48"/>
    <p:sldId id="297" r:id="rId49"/>
    <p:sldId id="296" r:id="rId50"/>
    <p:sldId id="292" r:id="rId51"/>
    <p:sldId id="304" r:id="rId52"/>
    <p:sldId id="295" r:id="rId53"/>
    <p:sldId id="285" r:id="rId54"/>
    <p:sldId id="286" r:id="rId55"/>
    <p:sldId id="299" r:id="rId56"/>
    <p:sldId id="300" r:id="rId57"/>
    <p:sldId id="305" r:id="rId58"/>
    <p:sldId id="290" r:id="rId59"/>
    <p:sldId id="291" r:id="rId60"/>
    <p:sldId id="306" r:id="rId61"/>
    <p:sldId id="293" r:id="rId62"/>
    <p:sldId id="313" r:id="rId63"/>
    <p:sldId id="294" r:id="rId64"/>
    <p:sldId id="311" r:id="rId65"/>
    <p:sldId id="331" r:id="rId66"/>
    <p:sldId id="332"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82" y="-10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B22709-C800-4681-9731-89107EABB3B7}" type="datetimeFigureOut">
              <a:rPr lang="en-US" smtClean="0"/>
              <a:t>11/9/2011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2294E5-9F2C-4027-BC55-CD455A3BDDE6}"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22709-C800-4681-9731-89107EABB3B7}" type="datetimeFigureOut">
              <a:rPr lang="en-US" smtClean="0"/>
              <a:t>11/9/2011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2294E5-9F2C-4027-BC55-CD455A3BDDE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22709-C800-4681-9731-89107EABB3B7}" type="datetimeFigureOut">
              <a:rPr lang="en-US" smtClean="0"/>
              <a:t>11/9/2011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2294E5-9F2C-4027-BC55-CD455A3BDDE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B22709-C800-4681-9731-89107EABB3B7}" type="datetimeFigureOut">
              <a:rPr lang="en-US" smtClean="0"/>
              <a:t>11/9/2011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2294E5-9F2C-4027-BC55-CD455A3BDDE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92B22709-C800-4681-9731-89107EABB3B7}" type="datetimeFigureOut">
              <a:rPr lang="en-US" smtClean="0"/>
              <a:t>11/9/2011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2294E5-9F2C-4027-BC55-CD455A3BDDE6}"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B22709-C800-4681-9731-89107EABB3B7}" type="datetimeFigureOut">
              <a:rPr lang="en-US" smtClean="0"/>
              <a:t>11/9/2011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2294E5-9F2C-4027-BC55-CD455A3BDDE6}"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B22709-C800-4681-9731-89107EABB3B7}" type="datetimeFigureOut">
              <a:rPr lang="en-US" smtClean="0"/>
              <a:t>11/9/2011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12294E5-9F2C-4027-BC55-CD455A3BDDE6}"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B22709-C800-4681-9731-89107EABB3B7}" type="datetimeFigureOut">
              <a:rPr lang="en-US" smtClean="0"/>
              <a:t>11/9/2011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12294E5-9F2C-4027-BC55-CD455A3BDDE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22709-C800-4681-9731-89107EABB3B7}" type="datetimeFigureOut">
              <a:rPr lang="en-US" smtClean="0"/>
              <a:t>11/9/2011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12294E5-9F2C-4027-BC55-CD455A3BDDE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92B22709-C800-4681-9731-89107EABB3B7}" type="datetimeFigureOut">
              <a:rPr lang="en-US" smtClean="0"/>
              <a:t>11/9/2011</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12294E5-9F2C-4027-BC55-CD455A3BDDE6}"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B22709-C800-4681-9731-89107EABB3B7}" type="datetimeFigureOut">
              <a:rPr lang="en-US" smtClean="0"/>
              <a:t>11/9/2011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2294E5-9F2C-4027-BC55-CD455A3BDDE6}"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92B22709-C800-4681-9731-89107EABB3B7}" type="datetimeFigureOut">
              <a:rPr lang="en-US" smtClean="0"/>
              <a:t>11/9/2011</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12294E5-9F2C-4027-BC55-CD455A3BDDE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Hacker and Pierson: Winner take All Politics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30663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solidFill>
                  <a:srgbClr val="FF0000"/>
                </a:solidFill>
              </a:rPr>
              <a:t>Next they ask the question: What has changed in the American political system that would give the rich and major corporations so much power? </a:t>
            </a:r>
          </a:p>
          <a:p>
            <a:r>
              <a:rPr lang="en-US" dirty="0"/>
              <a:t>Their answer is that the rich and big business have learned that money buys political influence. </a:t>
            </a:r>
            <a:r>
              <a:rPr lang="en-US" dirty="0" smtClean="0"/>
              <a:t> (Abramoff). </a:t>
            </a:r>
            <a:endParaRPr lang="en-US" dirty="0"/>
          </a:p>
          <a:p>
            <a:r>
              <a:rPr lang="en-US" dirty="0"/>
              <a:t>There is an old joke among politicians. “There are two things that are important in politics. One is money. No one can remember the second one.” </a:t>
            </a:r>
          </a:p>
          <a:p>
            <a:r>
              <a:rPr lang="en-US" dirty="0"/>
              <a:t>The rich and corporations have learned that money plays the major role in combat between organized groups. </a:t>
            </a:r>
          </a:p>
          <a:p>
            <a:endParaRPr lang="en-US" dirty="0"/>
          </a:p>
        </p:txBody>
      </p:sp>
    </p:spTree>
    <p:extLst>
      <p:ext uri="{BB962C8B-B14F-4D97-AF65-F5344CB8AC3E}">
        <p14:creationId xmlns:p14="http://schemas.microsoft.com/office/powerpoint/2010/main" val="2586174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Political conflict is more about policy than about elections. </a:t>
            </a:r>
          </a:p>
          <a:p>
            <a:r>
              <a:rPr lang="en-US" dirty="0"/>
              <a:t>Once elections are over, the winners can be influenced by money. </a:t>
            </a:r>
          </a:p>
          <a:p>
            <a:r>
              <a:rPr lang="en-US" dirty="0"/>
              <a:t>The rich and corporations have learned to invest money in Washington- based lobbying groups that can wage high-price battles on their behalf, 365 days a year.</a:t>
            </a:r>
          </a:p>
          <a:p>
            <a:endParaRPr lang="en-US" dirty="0"/>
          </a:p>
        </p:txBody>
      </p:sp>
    </p:spTree>
    <p:extLst>
      <p:ext uri="{BB962C8B-B14F-4D97-AF65-F5344CB8AC3E}">
        <p14:creationId xmlns:p14="http://schemas.microsoft.com/office/powerpoint/2010/main" val="1027676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These groups can pour millions and millions of dollars into election campaigns, and public relations campaigns through the media, newspapers, magazines, television. </a:t>
            </a:r>
          </a:p>
          <a:p>
            <a:r>
              <a:rPr lang="en-US" dirty="0"/>
              <a:t>They can fund opponents of politicians they disagree with, hire firms to write books and articles for magazines and newspapers, and even fund large cable networks (e.g. Fox News). </a:t>
            </a:r>
          </a:p>
          <a:p>
            <a:r>
              <a:rPr lang="en-US" dirty="0"/>
              <a:t>Organized groups have winning habits. They learn from experience, sustain a focus for decades, wait, watch, plan and then seize opportunity when the time is right. </a:t>
            </a:r>
          </a:p>
          <a:p>
            <a:endParaRPr lang="en-US" dirty="0"/>
          </a:p>
        </p:txBody>
      </p:sp>
    </p:spTree>
    <p:extLst>
      <p:ext uri="{BB962C8B-B14F-4D97-AF65-F5344CB8AC3E}">
        <p14:creationId xmlns:p14="http://schemas.microsoft.com/office/powerpoint/2010/main" val="3066866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7086599"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27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to Labor?</a:t>
            </a:r>
            <a:endParaRPr lang="en-US" dirty="0"/>
          </a:p>
        </p:txBody>
      </p:sp>
      <p:sp>
        <p:nvSpPr>
          <p:cNvPr id="3" name="Content Placeholder 2"/>
          <p:cNvSpPr>
            <a:spLocks noGrp="1"/>
          </p:cNvSpPr>
          <p:nvPr>
            <p:ph idx="1"/>
          </p:nvPr>
        </p:nvSpPr>
        <p:spPr/>
        <p:txBody>
          <a:bodyPr>
            <a:normAutofit/>
          </a:bodyPr>
          <a:lstStyle/>
          <a:p>
            <a:r>
              <a:rPr lang="en-US" dirty="0">
                <a:solidFill>
                  <a:srgbClr val="FF0000"/>
                </a:solidFill>
              </a:rPr>
              <a:t>Hacker and Pierson turn to two new questions: Why has organized labor </a:t>
            </a:r>
            <a:r>
              <a:rPr lang="en-US" b="1" dirty="0">
                <a:solidFill>
                  <a:srgbClr val="FF0000"/>
                </a:solidFill>
              </a:rPr>
              <a:t>declined, and what has been the role of unions? </a:t>
            </a:r>
            <a:endParaRPr lang="en-US" dirty="0">
              <a:solidFill>
                <a:srgbClr val="FF0000"/>
              </a:solidFill>
            </a:endParaRPr>
          </a:p>
          <a:p>
            <a:r>
              <a:rPr lang="en-US" dirty="0"/>
              <a:t>Unions expanded greatly during WWII. They played a very important role in seeing that men and women returning home after WWII were treated fairly. </a:t>
            </a:r>
          </a:p>
          <a:p>
            <a:r>
              <a:rPr lang="en-US" dirty="0"/>
              <a:t>They joined with the American Legion to make sure that veterans received benefits and jobs. Both groups were critical in passing the GI Bill. </a:t>
            </a:r>
          </a:p>
          <a:p>
            <a:r>
              <a:rPr lang="en-US" dirty="0"/>
              <a:t>The southern members of Congress had reservations because they did not want returning black veterans to receive benefits. </a:t>
            </a:r>
          </a:p>
          <a:p>
            <a:endParaRPr lang="en-US" dirty="0"/>
          </a:p>
        </p:txBody>
      </p:sp>
    </p:spTree>
    <p:extLst>
      <p:ext uri="{BB962C8B-B14F-4D97-AF65-F5344CB8AC3E}">
        <p14:creationId xmlns:p14="http://schemas.microsoft.com/office/powerpoint/2010/main" val="3198953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Unions</a:t>
            </a:r>
            <a:endParaRPr lang="en-US" dirty="0"/>
          </a:p>
        </p:txBody>
      </p:sp>
      <p:sp>
        <p:nvSpPr>
          <p:cNvPr id="3" name="Content Placeholder 2"/>
          <p:cNvSpPr>
            <a:spLocks noGrp="1"/>
          </p:cNvSpPr>
          <p:nvPr>
            <p:ph idx="1"/>
          </p:nvPr>
        </p:nvSpPr>
        <p:spPr/>
        <p:txBody>
          <a:bodyPr>
            <a:normAutofit/>
          </a:bodyPr>
          <a:lstStyle/>
          <a:p>
            <a:r>
              <a:rPr lang="en-US" dirty="0"/>
              <a:t>The unions played an important role in recruiting political candidates, funding elections, providing volunteers, and turning out voters on Election Day.</a:t>
            </a:r>
          </a:p>
          <a:p>
            <a:r>
              <a:rPr lang="en-US" dirty="0"/>
              <a:t>The powerful lobbies funded by corporations and the wealthy </a:t>
            </a:r>
            <a:r>
              <a:rPr lang="en-US" dirty="0" smtClean="0"/>
              <a:t>focused </a:t>
            </a:r>
            <a:r>
              <a:rPr lang="en-US" dirty="0"/>
              <a:t>their efforts on reducing labor’s role. </a:t>
            </a:r>
          </a:p>
          <a:p>
            <a:r>
              <a:rPr lang="en-US" dirty="0"/>
              <a:t>They convinced Congress to pass laws that made it harder for unions to organize and operate, and cast labor as nothing more than a special interest group representing a small sector of workers. </a:t>
            </a:r>
          </a:p>
          <a:p>
            <a:endParaRPr lang="en-US" dirty="0"/>
          </a:p>
        </p:txBody>
      </p:sp>
    </p:spTree>
    <p:extLst>
      <p:ext uri="{BB962C8B-B14F-4D97-AF65-F5344CB8AC3E}">
        <p14:creationId xmlns:p14="http://schemas.microsoft.com/office/powerpoint/2010/main" val="4218608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Unions</a:t>
            </a:r>
            <a:endParaRPr lang="en-US" dirty="0"/>
          </a:p>
        </p:txBody>
      </p:sp>
      <p:sp>
        <p:nvSpPr>
          <p:cNvPr id="3" name="Content Placeholder 2"/>
          <p:cNvSpPr>
            <a:spLocks noGrp="1"/>
          </p:cNvSpPr>
          <p:nvPr>
            <p:ph idx="1"/>
          </p:nvPr>
        </p:nvSpPr>
        <p:spPr/>
        <p:txBody>
          <a:bodyPr>
            <a:normAutofit/>
          </a:bodyPr>
          <a:lstStyle/>
          <a:p>
            <a:r>
              <a:rPr lang="en-US" dirty="0"/>
              <a:t>As many labor unions cast their lot with the Republican party, the Democrats abandon them. </a:t>
            </a:r>
          </a:p>
          <a:p>
            <a:r>
              <a:rPr lang="en-US" dirty="0"/>
              <a:t>As the Unions have declined, other groups have formed. On the left there is EMILY’ List, which focuses on the priorities of more affluent women. </a:t>
            </a:r>
          </a:p>
          <a:p>
            <a:r>
              <a:rPr lang="en-US" dirty="0"/>
              <a:t>On the right there are the Christian Conservatives. </a:t>
            </a:r>
          </a:p>
          <a:p>
            <a:r>
              <a:rPr lang="en-US" dirty="0"/>
              <a:t>The Christian Conservatives have aligned a large block of evangelical voters whose incomes are generally modest with a political party highly attuned to the economic demands of the wealthy. </a:t>
            </a:r>
          </a:p>
          <a:p>
            <a:endParaRPr lang="en-US" dirty="0"/>
          </a:p>
        </p:txBody>
      </p:sp>
    </p:spTree>
    <p:extLst>
      <p:ext uri="{BB962C8B-B14F-4D97-AF65-F5344CB8AC3E}">
        <p14:creationId xmlns:p14="http://schemas.microsoft.com/office/powerpoint/2010/main" val="1571458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Working Class</a:t>
            </a:r>
            <a:endParaRPr lang="en-US" dirty="0"/>
          </a:p>
        </p:txBody>
      </p:sp>
      <p:sp>
        <p:nvSpPr>
          <p:cNvPr id="3" name="Content Placeholder 2"/>
          <p:cNvSpPr>
            <a:spLocks noGrp="1"/>
          </p:cNvSpPr>
          <p:nvPr>
            <p:ph idx="1"/>
          </p:nvPr>
        </p:nvSpPr>
        <p:spPr/>
        <p:txBody>
          <a:bodyPr>
            <a:normAutofit/>
          </a:bodyPr>
          <a:lstStyle/>
          <a:p>
            <a:r>
              <a:rPr lang="en-US" dirty="0"/>
              <a:t>This means that Republicans attract far more support from lower and middle income voters than they would otherwise. </a:t>
            </a:r>
          </a:p>
          <a:p>
            <a:r>
              <a:rPr lang="en-US" dirty="0"/>
              <a:t>They are often called </a:t>
            </a:r>
            <a:r>
              <a:rPr lang="en-US" dirty="0" smtClean="0"/>
              <a:t>Sam’s </a:t>
            </a:r>
            <a:r>
              <a:rPr lang="en-US" dirty="0"/>
              <a:t>Club Republicans. </a:t>
            </a:r>
          </a:p>
          <a:p>
            <a:r>
              <a:rPr lang="en-US" dirty="0"/>
              <a:t>“Citizens with lower and moderate incomes speak with a whisper that is lost on the ears of inattentive government officials, while the advantaged roar with a clarity and consistency that policymakers readily hear and routinely follow.”</a:t>
            </a:r>
          </a:p>
          <a:p>
            <a:endParaRPr lang="en-US" dirty="0"/>
          </a:p>
        </p:txBody>
      </p:sp>
    </p:spTree>
    <p:extLst>
      <p:ext uri="{BB962C8B-B14F-4D97-AF65-F5344CB8AC3E}">
        <p14:creationId xmlns:p14="http://schemas.microsoft.com/office/powerpoint/2010/main" val="2198360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for Government</a:t>
            </a:r>
            <a:endParaRPr lang="en-US" dirty="0"/>
          </a:p>
        </p:txBody>
      </p:sp>
      <p:sp>
        <p:nvSpPr>
          <p:cNvPr id="3" name="Content Placeholder 2"/>
          <p:cNvSpPr>
            <a:spLocks noGrp="1"/>
          </p:cNvSpPr>
          <p:nvPr>
            <p:ph idx="1"/>
          </p:nvPr>
        </p:nvSpPr>
        <p:spPr/>
        <p:txBody>
          <a:bodyPr>
            <a:normAutofit/>
          </a:bodyPr>
          <a:lstStyle/>
          <a:p>
            <a:r>
              <a:rPr lang="en-US" dirty="0"/>
              <a:t>Bartels: voters operating on their own have a hard time coming to clear judgments about what to demand from Washington and how to hold politicians accountable. </a:t>
            </a:r>
          </a:p>
          <a:p>
            <a:r>
              <a:rPr lang="en-US" dirty="0"/>
              <a:t>Conservative Egalitarians (Jacobs and Page):</a:t>
            </a:r>
          </a:p>
          <a:p>
            <a:r>
              <a:rPr lang="en-US" dirty="0"/>
              <a:t>On the conservative side they worry about government waste, dominance of special interests, and distrust public officials. </a:t>
            </a:r>
          </a:p>
          <a:p>
            <a:r>
              <a:rPr lang="en-US" dirty="0"/>
              <a:t>On the egalitarian side they are concerned about inequality of income, wealth, opportunity, and generally supportive of measures to address inequality, insecurity, and hardship. </a:t>
            </a:r>
          </a:p>
          <a:p>
            <a:endParaRPr lang="en-US" dirty="0"/>
          </a:p>
        </p:txBody>
      </p:sp>
    </p:spTree>
    <p:extLst>
      <p:ext uri="{BB962C8B-B14F-4D97-AF65-F5344CB8AC3E}">
        <p14:creationId xmlns:p14="http://schemas.microsoft.com/office/powerpoint/2010/main" val="1761238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 Conservatives</a:t>
            </a:r>
            <a:endParaRPr lang="en-US" dirty="0"/>
          </a:p>
        </p:txBody>
      </p:sp>
      <p:sp>
        <p:nvSpPr>
          <p:cNvPr id="3" name="Content Placeholder 2"/>
          <p:cNvSpPr>
            <a:spLocks noGrp="1"/>
          </p:cNvSpPr>
          <p:nvPr>
            <p:ph idx="1"/>
          </p:nvPr>
        </p:nvSpPr>
        <p:spPr/>
        <p:txBody>
          <a:bodyPr/>
          <a:lstStyle/>
          <a:p>
            <a:r>
              <a:rPr lang="en-US" dirty="0"/>
              <a:t>Christian Conservatives:</a:t>
            </a:r>
          </a:p>
          <a:p>
            <a:r>
              <a:rPr lang="en-US" dirty="0"/>
              <a:t>“Religious right has served as the shock troops for a party committed to a business agenda.”</a:t>
            </a:r>
          </a:p>
          <a:p>
            <a:r>
              <a:rPr lang="en-US" dirty="0"/>
              <a:t>In addition to abortion and civil rights, an issue that has galvanized the religious right has been financial support for Christian K-12 schools. </a:t>
            </a:r>
          </a:p>
          <a:p>
            <a:endParaRPr lang="en-US" dirty="0"/>
          </a:p>
        </p:txBody>
      </p:sp>
    </p:spTree>
    <p:extLst>
      <p:ext uri="{BB962C8B-B14F-4D97-AF65-F5344CB8AC3E}">
        <p14:creationId xmlns:p14="http://schemas.microsoft.com/office/powerpoint/2010/main" val="1872591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701040"/>
          </a:xfrm>
        </p:spPr>
        <p:txBody>
          <a:bodyPr/>
          <a:lstStyle/>
          <a:p>
            <a:pPr algn="ctr"/>
            <a:r>
              <a:rPr lang="en-US" dirty="0" smtClean="0"/>
              <a:t>America’s Economic and Political Stalemate</a:t>
            </a:r>
            <a:endParaRPr lang="en-US" dirty="0"/>
          </a:p>
        </p:txBody>
      </p:sp>
      <p:sp>
        <p:nvSpPr>
          <p:cNvPr id="3" name="Content Placeholder 2"/>
          <p:cNvSpPr>
            <a:spLocks noGrp="1"/>
          </p:cNvSpPr>
          <p:nvPr>
            <p:ph idx="1"/>
          </p:nvPr>
        </p:nvSpPr>
        <p:spPr/>
        <p:txBody>
          <a:bodyPr/>
          <a:lstStyle/>
          <a:p>
            <a:r>
              <a:rPr lang="en-US" dirty="0" smtClean="0"/>
              <a:t>An economy in trouble—high unemployment, large deficits, low growth rates</a:t>
            </a:r>
          </a:p>
          <a:p>
            <a:r>
              <a:rPr lang="en-US" dirty="0" smtClean="0"/>
              <a:t>A stalemate in Congress—unable to compromise on policies to address major problems</a:t>
            </a:r>
          </a:p>
          <a:p>
            <a:r>
              <a:rPr lang="en-US" dirty="0" smtClean="0"/>
              <a:t>Cannot agree on budget cuts or revenue issues</a:t>
            </a:r>
          </a:p>
          <a:p>
            <a:r>
              <a:rPr lang="en-US" dirty="0" smtClean="0"/>
              <a:t>A Republican presidential nomination process dominated by candidates with very small support groups. </a:t>
            </a:r>
          </a:p>
          <a:p>
            <a:r>
              <a:rPr lang="en-US" dirty="0" smtClean="0"/>
              <a:t>Only two of the Republican candidates can appeal to the mainstream--</a:t>
            </a:r>
            <a:r>
              <a:rPr lang="en-US" dirty="0" err="1" smtClean="0"/>
              <a:t>Hunstman</a:t>
            </a:r>
            <a:r>
              <a:rPr lang="en-US" dirty="0" smtClean="0"/>
              <a:t> and Romney.</a:t>
            </a:r>
          </a:p>
          <a:p>
            <a:r>
              <a:rPr lang="en-US" dirty="0" smtClean="0"/>
              <a:t>Serious economic crisis in Europe, especially among EU voting nations. </a:t>
            </a:r>
          </a:p>
          <a:p>
            <a:r>
              <a:rPr lang="en-US" dirty="0" smtClean="0"/>
              <a:t>European problems impacting all major world markets, and the situation could get worse. </a:t>
            </a:r>
            <a:endParaRPr lang="en-US" dirty="0"/>
          </a:p>
        </p:txBody>
      </p:sp>
    </p:spTree>
    <p:extLst>
      <p:ext uri="{BB962C8B-B14F-4D97-AF65-F5344CB8AC3E}">
        <p14:creationId xmlns:p14="http://schemas.microsoft.com/office/powerpoint/2010/main" val="502270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Polarization</a:t>
            </a:r>
            <a:endParaRPr lang="en-US" dirty="0"/>
          </a:p>
        </p:txBody>
      </p:sp>
      <p:sp>
        <p:nvSpPr>
          <p:cNvPr id="3" name="Content Placeholder 2"/>
          <p:cNvSpPr>
            <a:spLocks noGrp="1"/>
          </p:cNvSpPr>
          <p:nvPr>
            <p:ph idx="1"/>
          </p:nvPr>
        </p:nvSpPr>
        <p:spPr/>
        <p:txBody>
          <a:bodyPr/>
          <a:lstStyle/>
          <a:p>
            <a:r>
              <a:rPr lang="en-US" b="1" dirty="0"/>
              <a:t>Research by political scientist has shown that “over the past thirty years the</a:t>
            </a:r>
            <a:r>
              <a:rPr lang="en-US" dirty="0"/>
              <a:t> parties in Congress have deserted the center of the floor in favor of the wings</a:t>
            </a:r>
            <a:r>
              <a:rPr lang="en-US" dirty="0" smtClean="0"/>
              <a:t>.”</a:t>
            </a:r>
          </a:p>
          <a:p>
            <a:r>
              <a:rPr lang="en-US" dirty="0" smtClean="0"/>
              <a:t>Members of Congress and state legislatures draw congressional districts and they design them to keep their seat safe. </a:t>
            </a:r>
            <a:endParaRPr lang="en-US" dirty="0"/>
          </a:p>
          <a:p>
            <a:r>
              <a:rPr lang="en-US" dirty="0" smtClean="0"/>
              <a:t>This produces “safe seats” that allow members of be either very conservative or very liberal. </a:t>
            </a:r>
            <a:endParaRPr lang="en-US" dirty="0"/>
          </a:p>
          <a:p>
            <a:r>
              <a:rPr lang="en-US" dirty="0"/>
              <a:t>Most Americans, on the other hand, are just not that far apart in their views. </a:t>
            </a:r>
            <a:endParaRPr lang="en-US" dirty="0" smtClean="0"/>
          </a:p>
          <a:p>
            <a:r>
              <a:rPr lang="en-US" dirty="0" smtClean="0"/>
              <a:t>Most Americans, of course, have limited political knowledge and voter turnout is low. </a:t>
            </a:r>
            <a:endParaRPr lang="en-US" dirty="0"/>
          </a:p>
          <a:p>
            <a:pPr marL="0" indent="0">
              <a:buNone/>
            </a:pPr>
            <a:endParaRPr lang="en-US" dirty="0"/>
          </a:p>
        </p:txBody>
      </p:sp>
    </p:spTree>
    <p:extLst>
      <p:ext uri="{BB962C8B-B14F-4D97-AF65-F5344CB8AC3E}">
        <p14:creationId xmlns:p14="http://schemas.microsoft.com/office/powerpoint/2010/main" val="4226963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Can’t Democrats Advance Social Policies for the Working Class?  </a:t>
            </a:r>
            <a:endParaRPr lang="en-US" dirty="0"/>
          </a:p>
        </p:txBody>
      </p:sp>
      <p:sp>
        <p:nvSpPr>
          <p:cNvPr id="3" name="Content Placeholder 2"/>
          <p:cNvSpPr>
            <a:spLocks noGrp="1"/>
          </p:cNvSpPr>
          <p:nvPr>
            <p:ph idx="1"/>
          </p:nvPr>
        </p:nvSpPr>
        <p:spPr>
          <a:xfrm>
            <a:off x="822960" y="1447800"/>
            <a:ext cx="7520940" cy="3232677"/>
          </a:xfrm>
        </p:spPr>
        <p:txBody>
          <a:bodyPr>
            <a:normAutofit/>
          </a:bodyPr>
          <a:lstStyle/>
          <a:p>
            <a:r>
              <a:rPr lang="en-US" dirty="0"/>
              <a:t>Hacker and Pierson’s </a:t>
            </a:r>
            <a:r>
              <a:rPr lang="en-US" dirty="0" smtClean="0"/>
              <a:t>argument </a:t>
            </a:r>
            <a:r>
              <a:rPr lang="en-US" dirty="0"/>
              <a:t>is that they lack the organization, money, and media influence to challenge powerful economic interests, and many Democrats have been willing to accede to, or even cosponsor Republicans initiatives to support the winner-take-all economy. </a:t>
            </a:r>
          </a:p>
          <a:p>
            <a:r>
              <a:rPr lang="en-US" dirty="0"/>
              <a:t>“Increasingly in the 1980s the Democrats lost their capacity to speak to the economic concerns of the little guy.”</a:t>
            </a:r>
          </a:p>
          <a:p>
            <a:endParaRPr lang="en-US" dirty="0"/>
          </a:p>
        </p:txBody>
      </p:sp>
    </p:spTree>
    <p:extLst>
      <p:ext uri="{BB962C8B-B14F-4D97-AF65-F5344CB8AC3E}">
        <p14:creationId xmlns:p14="http://schemas.microsoft.com/office/powerpoint/2010/main" val="158752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Reactions on the Right</a:t>
            </a:r>
            <a:endParaRPr lang="en-US" dirty="0"/>
          </a:p>
        </p:txBody>
      </p:sp>
      <p:sp>
        <p:nvSpPr>
          <p:cNvPr id="3" name="Content Placeholder 2"/>
          <p:cNvSpPr>
            <a:spLocks noGrp="1"/>
          </p:cNvSpPr>
          <p:nvPr>
            <p:ph idx="1"/>
          </p:nvPr>
        </p:nvSpPr>
        <p:spPr/>
        <p:txBody>
          <a:bodyPr>
            <a:normAutofit/>
          </a:bodyPr>
          <a:lstStyle/>
          <a:p>
            <a:r>
              <a:rPr lang="en-US" dirty="0" smtClean="0"/>
              <a:t>Phil  Gramm’s Diagnosis</a:t>
            </a:r>
            <a:r>
              <a:rPr lang="en-US" dirty="0"/>
              <a:t>:</a:t>
            </a:r>
          </a:p>
          <a:p>
            <a:r>
              <a:rPr lang="en-US" dirty="0" smtClean="0"/>
              <a:t>The collapse of the economy in 2007 </a:t>
            </a:r>
            <a:r>
              <a:rPr lang="en-US" dirty="0"/>
              <a:t>he dismissed as a </a:t>
            </a:r>
            <a:r>
              <a:rPr lang="en-US" dirty="0" smtClean="0"/>
              <a:t>“mental </a:t>
            </a:r>
            <a:r>
              <a:rPr lang="en-US" dirty="0"/>
              <a:t>recession and groused that the country was becoming a nations of whiners.”</a:t>
            </a:r>
          </a:p>
          <a:p>
            <a:r>
              <a:rPr lang="en-US" dirty="0"/>
              <a:t>Gramm argued that it was not predatory lending that caused the recession but instead predatory borrowers who could not pay their mortgages. </a:t>
            </a:r>
          </a:p>
          <a:p>
            <a:r>
              <a:rPr lang="en-US" dirty="0"/>
              <a:t>Gramm described Wall Street as “a holy place.”</a:t>
            </a:r>
          </a:p>
          <a:p>
            <a:endParaRPr lang="en-US" dirty="0"/>
          </a:p>
        </p:txBody>
      </p:sp>
    </p:spTree>
    <p:extLst>
      <p:ext uri="{BB962C8B-B14F-4D97-AF65-F5344CB8AC3E}">
        <p14:creationId xmlns:p14="http://schemas.microsoft.com/office/powerpoint/2010/main" val="3770880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Gingrich</a:t>
            </a:r>
            <a:endParaRPr lang="en-US" dirty="0"/>
          </a:p>
        </p:txBody>
      </p:sp>
      <p:sp>
        <p:nvSpPr>
          <p:cNvPr id="3" name="Content Placeholder 2"/>
          <p:cNvSpPr>
            <a:spLocks noGrp="1"/>
          </p:cNvSpPr>
          <p:nvPr>
            <p:ph idx="1"/>
          </p:nvPr>
        </p:nvSpPr>
        <p:spPr/>
        <p:txBody>
          <a:bodyPr/>
          <a:lstStyle/>
          <a:p>
            <a:r>
              <a:rPr lang="en-US" dirty="0"/>
              <a:t>Gingrich: </a:t>
            </a:r>
          </a:p>
          <a:p>
            <a:r>
              <a:rPr lang="en-US" dirty="0" smtClean="0"/>
              <a:t>“Nothing </a:t>
            </a:r>
            <a:r>
              <a:rPr lang="en-US" dirty="0"/>
              <a:t>is more important in the face of a war than cutting taxes.” </a:t>
            </a:r>
          </a:p>
          <a:p>
            <a:r>
              <a:rPr lang="en-US" dirty="0" smtClean="0"/>
              <a:t>Gingrich supported </a:t>
            </a:r>
            <a:r>
              <a:rPr lang="en-US" dirty="0"/>
              <a:t>the end of Social Security, no effective minimum wage, no progressive taxation, no employer-sponsored health care, almost no </a:t>
            </a:r>
            <a:r>
              <a:rPr lang="en-US" dirty="0" smtClean="0"/>
              <a:t>regulation of businesses, including  banks and Wall Street. </a:t>
            </a:r>
            <a:endParaRPr lang="en-US" dirty="0"/>
          </a:p>
          <a:p>
            <a:endParaRPr lang="en-US" dirty="0"/>
          </a:p>
        </p:txBody>
      </p:sp>
    </p:spTree>
    <p:extLst>
      <p:ext uri="{BB962C8B-B14F-4D97-AF65-F5344CB8AC3E}">
        <p14:creationId xmlns:p14="http://schemas.microsoft.com/office/powerpoint/2010/main" val="4124664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Job Market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804038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53251" name="Content Placeholder 2"/>
          <p:cNvSpPr>
            <a:spLocks noGrp="1"/>
          </p:cNvSpPr>
          <p:nvPr>
            <p:ph idx="1"/>
          </p:nvPr>
        </p:nvSpPr>
        <p:spPr/>
        <p:txBody>
          <a:bodyPr/>
          <a:lstStyle/>
          <a:p>
            <a:pPr eaLnBrk="1" hangingPunct="1"/>
            <a:endParaRPr lang="en-US" smtClean="0"/>
          </a:p>
        </p:txBody>
      </p:sp>
      <p:pic>
        <p:nvPicPr>
          <p:cNvPr id="5325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7620000" cy="5524500"/>
          </a:xfrm>
          <a:prstGeom prst="rect">
            <a:avLst/>
          </a:prstGeom>
          <a:noFill/>
          <a:ln>
            <a:noFill/>
          </a:ln>
          <a:effectLst/>
          <a:extLst>
            <a:ext uri="{909E8E84-426E-40DD-AFC4-6F175D3DCCD1}">
              <a14:hiddenFill xmlns:a14="http://schemas.microsoft.com/office/drawing/2010/main">
                <a:blipFill dpi="0" rotWithShape="0">
                  <a:blip>
                    <a:alphaModFix amt="30000"/>
                  </a:blip>
                  <a:srcRect/>
                  <a:tile tx="0" ty="0" sx="100000" sy="100000" flip="none" algn="tl"/>
                </a:blipFill>
              </a14:hiddenFill>
            </a:ext>
            <a:ext uri="{91240B29-F687-4F45-9708-019B960494DF}">
              <a14:hiddenLine xmlns:a14="http://schemas.microsoft.com/office/drawing/2010/main" w="6350">
                <a:solidFill>
                  <a:srgbClr val="FFFFFF">
                    <a:alpha val="29803"/>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864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54275" name="Content Placeholder 2"/>
          <p:cNvSpPr>
            <a:spLocks noGrp="1"/>
          </p:cNvSpPr>
          <p:nvPr>
            <p:ph idx="1"/>
          </p:nvPr>
        </p:nvSpPr>
        <p:spPr/>
        <p:txBody>
          <a:bodyPr/>
          <a:lstStyle/>
          <a:p>
            <a:pPr eaLnBrk="1" hangingPunct="1"/>
            <a:endParaRPr lang="en-US" smtClean="0"/>
          </a:p>
        </p:txBody>
      </p:sp>
      <p:pic>
        <p:nvPicPr>
          <p:cNvPr id="5427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5524500"/>
          </a:xfrm>
          <a:prstGeom prst="rect">
            <a:avLst/>
          </a:prstGeom>
          <a:noFill/>
          <a:ln>
            <a:noFill/>
          </a:ln>
          <a:effectLst/>
          <a:extLst>
            <a:ext uri="{909E8E84-426E-40DD-AFC4-6F175D3DCCD1}">
              <a14:hiddenFill xmlns:a14="http://schemas.microsoft.com/office/drawing/2010/main">
                <a:blipFill dpi="0" rotWithShape="0">
                  <a:blip>
                    <a:alphaModFix amt="30000"/>
                  </a:blip>
                  <a:srcRect/>
                  <a:tile tx="0" ty="0" sx="100000" sy="100000" flip="none" algn="tl"/>
                </a:blipFill>
              </a14:hiddenFill>
            </a:ext>
            <a:ext uri="{91240B29-F687-4F45-9708-019B960494DF}">
              <a14:hiddenLine xmlns:a14="http://schemas.microsoft.com/office/drawing/2010/main" w="6350">
                <a:solidFill>
                  <a:srgbClr val="FFFFFF">
                    <a:alpha val="29803"/>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618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381001"/>
            <a:ext cx="564832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903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381000"/>
            <a:ext cx="7696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954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304800"/>
            <a:ext cx="7467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266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Basically focuses on three questions: </a:t>
            </a:r>
          </a:p>
          <a:p>
            <a:pPr lvl="0"/>
            <a:r>
              <a:rPr lang="en-US" dirty="0"/>
              <a:t>Why is America experiencing hyperconcentration of income and wealth?</a:t>
            </a:r>
          </a:p>
          <a:p>
            <a:pPr lvl="0"/>
            <a:r>
              <a:rPr lang="en-US" dirty="0"/>
              <a:t>Why is this hyperconcentration sustained?</a:t>
            </a:r>
          </a:p>
          <a:p>
            <a:pPr lvl="0"/>
            <a:r>
              <a:rPr lang="en-US" dirty="0"/>
              <a:t>Why are </a:t>
            </a:r>
            <a:r>
              <a:rPr lang="en-US" dirty="0" smtClean="0"/>
              <a:t>salaries and basic </a:t>
            </a:r>
            <a:r>
              <a:rPr lang="en-US" dirty="0"/>
              <a:t>benefits (pensions, health care, job security) for the non-rich eroding?</a:t>
            </a:r>
          </a:p>
          <a:p>
            <a:r>
              <a:rPr lang="en-US" dirty="0"/>
              <a:t>They present the data on </a:t>
            </a:r>
            <a:r>
              <a:rPr lang="en-US" dirty="0" err="1" smtClean="0"/>
              <a:t>hyperconcentration</a:t>
            </a:r>
            <a:r>
              <a:rPr lang="en-US" dirty="0" smtClean="0"/>
              <a:t> and salary stagnation and </a:t>
            </a:r>
            <a:r>
              <a:rPr lang="en-US" dirty="0"/>
              <a:t>discuss the loss of pensions, health care, and job security being suffered by millions of middle-class Americans. </a:t>
            </a:r>
          </a:p>
          <a:p>
            <a:endParaRPr lang="en-US" dirty="0"/>
          </a:p>
        </p:txBody>
      </p:sp>
    </p:spTree>
    <p:extLst>
      <p:ext uri="{BB962C8B-B14F-4D97-AF65-F5344CB8AC3E}">
        <p14:creationId xmlns:p14="http://schemas.microsoft.com/office/powerpoint/2010/main" val="444623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1"/>
            <a:ext cx="7543800" cy="449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05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Federal Budget</a:t>
            </a:r>
            <a:endParaRPr lang="en-US" dirty="0"/>
          </a:p>
        </p:txBody>
      </p:sp>
    </p:spTree>
    <p:extLst>
      <p:ext uri="{BB962C8B-B14F-4D97-AF65-F5344CB8AC3E}">
        <p14:creationId xmlns:p14="http://schemas.microsoft.com/office/powerpoint/2010/main" val="2585830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457200" y="101600"/>
            <a:ext cx="8229600" cy="1435100"/>
          </a:xfrm>
        </p:spPr>
        <p:txBody>
          <a:bodyPr/>
          <a:lstStyle/>
          <a:p>
            <a:pPr eaLnBrk="1" fontAlgn="auto" hangingPunct="1">
              <a:spcAft>
                <a:spcPts val="0"/>
              </a:spcAft>
              <a:defRPr/>
            </a:pPr>
            <a:r>
              <a:rPr lang="en-US" sz="4000" smtClean="0"/>
              <a:t>Federal Spending as Percentage of the Economy</a:t>
            </a:r>
          </a:p>
        </p:txBody>
      </p:sp>
      <p:pic>
        <p:nvPicPr>
          <p:cNvPr id="31747" name="Picture 3" descr="ff_fedbudget_spending_econom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723900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86476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457200" y="0"/>
            <a:ext cx="8229600" cy="1435100"/>
          </a:xfrm>
        </p:spPr>
        <p:txBody>
          <a:bodyPr/>
          <a:lstStyle/>
          <a:p>
            <a:pPr eaLnBrk="1" fontAlgn="auto" hangingPunct="1">
              <a:spcAft>
                <a:spcPts val="0"/>
              </a:spcAft>
              <a:defRPr/>
            </a:pPr>
            <a:r>
              <a:rPr lang="en-US" smtClean="0"/>
              <a:t>Federal Deficit/Surplus</a:t>
            </a:r>
          </a:p>
        </p:txBody>
      </p:sp>
      <p:pic>
        <p:nvPicPr>
          <p:cNvPr id="47107" name="Picture 3" descr="deficit surplu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7848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236693"/>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itle 4"/>
          <p:cNvSpPr>
            <a:spLocks noGrp="1"/>
          </p:cNvSpPr>
          <p:nvPr>
            <p:ph type="title"/>
          </p:nvPr>
        </p:nvSpPr>
        <p:spPr/>
        <p:txBody>
          <a:bodyPr/>
          <a:lstStyle/>
          <a:p>
            <a:pPr eaLnBrk="1" fontAlgn="auto" hangingPunct="1">
              <a:spcAft>
                <a:spcPts val="0"/>
              </a:spcAft>
              <a:defRPr/>
            </a:pPr>
            <a:endParaRPr lang="en-US" smtClean="0"/>
          </a:p>
        </p:txBody>
      </p:sp>
      <p:sp>
        <p:nvSpPr>
          <p:cNvPr id="49155" name="Rectangle 2"/>
          <p:cNvSpPr>
            <a:spLocks noGrp="1" noChangeArrowheads="1"/>
          </p:cNvSpPr>
          <p:nvPr>
            <p:ph idx="1"/>
          </p:nvPr>
        </p:nvSpPr>
        <p:spPr>
          <a:xfrm>
            <a:off x="457200" y="1854200"/>
            <a:ext cx="8229600" cy="5003800"/>
          </a:xfrm>
        </p:spPr>
        <p:txBody>
          <a:bodyPr/>
          <a:lstStyle/>
          <a:p>
            <a:pPr marL="292100" indent="-292100" eaLnBrk="1" hangingPunct="1">
              <a:spcBef>
                <a:spcPct val="0"/>
              </a:spcBef>
              <a:buSzPct val="156000"/>
              <a:buFont typeface="Palatino" charset="0"/>
              <a:buBlip>
                <a:blip r:embed="rId2"/>
              </a:buBlip>
            </a:pPr>
            <a:endParaRPr lang="en-US" smtClean="0"/>
          </a:p>
        </p:txBody>
      </p:sp>
      <p:pic>
        <p:nvPicPr>
          <p:cNvPr id="49156" name="Picture 4" descr="federaldeb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7848600" cy="55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24827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457200" y="101600"/>
            <a:ext cx="8229600" cy="1435100"/>
          </a:xfrm>
        </p:spPr>
        <p:txBody>
          <a:bodyPr/>
          <a:lstStyle/>
          <a:p>
            <a:pPr eaLnBrk="1" fontAlgn="auto" hangingPunct="1">
              <a:spcAft>
                <a:spcPts val="0"/>
              </a:spcAft>
              <a:defRPr/>
            </a:pPr>
            <a:r>
              <a:rPr lang="en-US" sz="4000" smtClean="0"/>
              <a:t>Percentage of Budget Spend on Individual Benefits</a:t>
            </a:r>
          </a:p>
        </p:txBody>
      </p:sp>
      <p:pic>
        <p:nvPicPr>
          <p:cNvPr id="32771" name="Picture 3" descr="ff_fedbudget_individual_benefit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7143750"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57986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457200" y="101600"/>
            <a:ext cx="8229600" cy="1435100"/>
          </a:xfrm>
        </p:spPr>
        <p:txBody>
          <a:bodyPr/>
          <a:lstStyle/>
          <a:p>
            <a:pPr eaLnBrk="1" fontAlgn="auto" hangingPunct="1">
              <a:spcAft>
                <a:spcPts val="0"/>
              </a:spcAft>
              <a:defRPr/>
            </a:pPr>
            <a:r>
              <a:rPr lang="en-US" smtClean="0"/>
              <a:t>Social Security Spending</a:t>
            </a:r>
          </a:p>
        </p:txBody>
      </p:sp>
      <p:pic>
        <p:nvPicPr>
          <p:cNvPr id="41987" name="Picture 3" descr="social securit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00150"/>
            <a:ext cx="77724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515285"/>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457200" y="0"/>
            <a:ext cx="8229600" cy="1435100"/>
          </a:xfrm>
        </p:spPr>
        <p:txBody>
          <a:bodyPr/>
          <a:lstStyle/>
          <a:p>
            <a:pPr eaLnBrk="1" fontAlgn="auto" hangingPunct="1">
              <a:spcAft>
                <a:spcPts val="0"/>
              </a:spcAft>
              <a:defRPr/>
            </a:pPr>
            <a:r>
              <a:rPr lang="en-US" smtClean="0"/>
              <a:t>Defense Spending</a:t>
            </a:r>
          </a:p>
        </p:txBody>
      </p:sp>
      <p:pic>
        <p:nvPicPr>
          <p:cNvPr id="37891" name="Picture 3" descr="defens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7315200"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303770"/>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381000"/>
            <a:ext cx="7467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9619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04801"/>
            <a:ext cx="8686800" cy="576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709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Growth of the Economy</a:t>
            </a:r>
            <a:endParaRPr lang="en-US" dirty="0"/>
          </a:p>
        </p:txBody>
      </p:sp>
      <p:sp>
        <p:nvSpPr>
          <p:cNvPr id="3" name="Content Placeholder 2"/>
          <p:cNvSpPr>
            <a:spLocks noGrp="1"/>
          </p:cNvSpPr>
          <p:nvPr>
            <p:ph idx="1"/>
          </p:nvPr>
        </p:nvSpPr>
        <p:spPr/>
        <p:txBody>
          <a:bodyPr>
            <a:normAutofit/>
          </a:bodyPr>
          <a:lstStyle/>
          <a:p>
            <a:r>
              <a:rPr lang="en-US" dirty="0"/>
              <a:t>They also document that hyperconcentration of wealth and income has not produced a boom in the growth of the American economy. </a:t>
            </a:r>
          </a:p>
          <a:p>
            <a:r>
              <a:rPr lang="en-US" dirty="0"/>
              <a:t>In other words, </a:t>
            </a:r>
            <a:r>
              <a:rPr lang="en-US" dirty="0" smtClean="0"/>
              <a:t>tax cuts at the top that have enriched the top 10 percent and made a </a:t>
            </a:r>
            <a:r>
              <a:rPr lang="en-US" dirty="0"/>
              <a:t>small percentage of the American public super rich has not resulted in a rapidly expanding economy.</a:t>
            </a:r>
          </a:p>
          <a:p>
            <a:r>
              <a:rPr lang="en-US" dirty="0"/>
              <a:t> Our growth rate is no better and sometimes worse than European and Scandinavian nations with a much more equal distribution of income and wealth. </a:t>
            </a:r>
          </a:p>
          <a:p>
            <a:endParaRPr lang="en-US" dirty="0"/>
          </a:p>
        </p:txBody>
      </p:sp>
    </p:spTree>
    <p:extLst>
      <p:ext uri="{BB962C8B-B14F-4D97-AF65-F5344CB8AC3E}">
        <p14:creationId xmlns:p14="http://schemas.microsoft.com/office/powerpoint/2010/main" val="2881482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29600" cy="570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73181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058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5218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52227" name="Content Placeholder 2"/>
          <p:cNvSpPr>
            <a:spLocks noGrp="1"/>
          </p:cNvSpPr>
          <p:nvPr>
            <p:ph idx="1"/>
          </p:nvPr>
        </p:nvSpPr>
        <p:spPr/>
        <p:txBody>
          <a:bodyPr/>
          <a:lstStyle/>
          <a:p>
            <a:pPr eaLnBrk="1" hangingPunct="1"/>
            <a:endParaRPr lang="en-US" smtClean="0"/>
          </a:p>
        </p:txBody>
      </p:sp>
      <p:pic>
        <p:nvPicPr>
          <p:cNvPr id="5222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7000875"/>
          </a:xfrm>
          <a:prstGeom prst="rect">
            <a:avLst/>
          </a:prstGeom>
          <a:noFill/>
          <a:ln>
            <a:noFill/>
          </a:ln>
          <a:effectLst/>
          <a:extLst>
            <a:ext uri="{909E8E84-426E-40DD-AFC4-6F175D3DCCD1}">
              <a14:hiddenFill xmlns:a14="http://schemas.microsoft.com/office/drawing/2010/main">
                <a:blipFill dpi="0" rotWithShape="0">
                  <a:blip>
                    <a:alphaModFix amt="30000"/>
                  </a:blip>
                  <a:srcRect/>
                  <a:tile tx="0" ty="0" sx="100000" sy="100000" flip="none" algn="tl"/>
                </a:blipFill>
              </a14:hiddenFill>
            </a:ext>
            <a:ext uri="{91240B29-F687-4F45-9708-019B960494DF}">
              <a14:hiddenLine xmlns:a14="http://schemas.microsoft.com/office/drawing/2010/main" w="6350">
                <a:solidFill>
                  <a:srgbClr val="FFFFFF">
                    <a:alpha val="29803"/>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381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Public Views of Inequality</a:t>
            </a:r>
            <a:endParaRPr lang="en-US" dirty="0"/>
          </a:p>
        </p:txBody>
      </p:sp>
    </p:spTree>
    <p:extLst>
      <p:ext uri="{BB962C8B-B14F-4D97-AF65-F5344CB8AC3E}">
        <p14:creationId xmlns:p14="http://schemas.microsoft.com/office/powerpoint/2010/main" val="55384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0203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677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Gallup</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1"/>
            <a:ext cx="7086599"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827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Is to Blame?</a:t>
            </a:r>
            <a:endParaRPr lang="en-US" dirty="0"/>
          </a:p>
        </p:txBody>
      </p:sp>
    </p:spTree>
    <p:extLst>
      <p:ext uri="{BB962C8B-B14F-4D97-AF65-F5344CB8AC3E}">
        <p14:creationId xmlns:p14="http://schemas.microsoft.com/office/powerpoint/2010/main" val="1111157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Time/ABT  October 9-10, 2011</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399"/>
            <a:ext cx="7467600" cy="381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0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Time/ABT  October 9-10, 2011</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599"/>
            <a:ext cx="7543800" cy="373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4155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01018" cy="533400"/>
          </a:xfrm>
        </p:spPr>
        <p:txBody>
          <a:bodyPr/>
          <a:lstStyle/>
          <a:p>
            <a:r>
              <a:rPr lang="en-US" dirty="0" smtClean="0"/>
              <a:t>Time/ABT October 9-10, 2011</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685799"/>
            <a:ext cx="7543800" cy="403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881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solidFill>
                  <a:srgbClr val="FF0000"/>
                </a:solidFill>
              </a:rPr>
              <a:t>The next question they raise is whether hyperconcentration is simply a natural result of any capitalist system? </a:t>
            </a:r>
          </a:p>
          <a:p>
            <a:r>
              <a:rPr lang="en-US" dirty="0"/>
              <a:t>Their answer is that it is unusual even among capitalist countries.</a:t>
            </a:r>
          </a:p>
          <a:p>
            <a:r>
              <a:rPr lang="en-US" dirty="0"/>
              <a:t> </a:t>
            </a:r>
          </a:p>
          <a:p>
            <a:r>
              <a:rPr lang="en-US" dirty="0">
                <a:solidFill>
                  <a:srgbClr val="FF0000"/>
                </a:solidFill>
              </a:rPr>
              <a:t>The next question they address is whether hyperconcentration is the result skill-based-technology change?  </a:t>
            </a:r>
            <a:endParaRPr lang="en-US" dirty="0" smtClean="0">
              <a:solidFill>
                <a:srgbClr val="FF0000"/>
              </a:solidFill>
            </a:endParaRPr>
          </a:p>
          <a:p>
            <a:endParaRPr lang="en-US" dirty="0">
              <a:solidFill>
                <a:srgbClr val="FF0000"/>
              </a:solidFill>
            </a:endParaRPr>
          </a:p>
          <a:p>
            <a:r>
              <a:rPr lang="en-US" dirty="0"/>
              <a:t>Is hyperconcentration simply the result of college educated people earning so much more than the poorly educated population?</a:t>
            </a:r>
          </a:p>
          <a:p>
            <a:r>
              <a:rPr lang="en-US" dirty="0"/>
              <a:t>That explanation does not hold because only a tiny proportion of the college educated is making extremely high incomes.  </a:t>
            </a:r>
          </a:p>
          <a:p>
            <a:endParaRPr lang="en-US" dirty="0"/>
          </a:p>
        </p:txBody>
      </p:sp>
    </p:spTree>
    <p:extLst>
      <p:ext uri="{BB962C8B-B14F-4D97-AF65-F5344CB8AC3E}">
        <p14:creationId xmlns:p14="http://schemas.microsoft.com/office/powerpoint/2010/main" val="36252464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Gallup</a:t>
            </a:r>
            <a:endParaRPr lang="en-US" dirty="0"/>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1"/>
            <a:ext cx="7543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63190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Solutions</a:t>
            </a:r>
            <a:endParaRPr lang="en-US" dirty="0"/>
          </a:p>
        </p:txBody>
      </p:sp>
    </p:spTree>
    <p:extLst>
      <p:ext uri="{BB962C8B-B14F-4D97-AF65-F5344CB8AC3E}">
        <p14:creationId xmlns:p14="http://schemas.microsoft.com/office/powerpoint/2010/main" val="37523058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Time/ABT  October 11, 2011</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543800" cy="373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896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Gallup</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239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1311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Gallup</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990601"/>
            <a:ext cx="73152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0578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Time/ABT  October 9-10, 2011</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914401"/>
            <a:ext cx="7467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996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Time/ABT  October 9-10, 2011</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399"/>
            <a:ext cx="7467600" cy="373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763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Waste</a:t>
            </a:r>
            <a:endParaRPr lang="en-US" dirty="0"/>
          </a:p>
        </p:txBody>
      </p:sp>
    </p:spTree>
    <p:extLst>
      <p:ext uri="{BB962C8B-B14F-4D97-AF65-F5344CB8AC3E}">
        <p14:creationId xmlns:p14="http://schemas.microsoft.com/office/powerpoint/2010/main" val="25997462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Gallup</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1"/>
            <a:ext cx="7162799" cy="388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3469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239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248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solidFill>
                  <a:srgbClr val="FF0000"/>
                </a:solidFill>
              </a:rPr>
              <a:t>They turn to the frequently made argument that government does not and cannot play any role in the growth or distribution of income and wealth. </a:t>
            </a:r>
          </a:p>
          <a:p>
            <a:r>
              <a:rPr lang="en-US" dirty="0"/>
              <a:t>Hacker and Pierson dismiss this argument on three grounds:</a:t>
            </a:r>
          </a:p>
          <a:p>
            <a:pPr lvl="0"/>
            <a:r>
              <a:rPr lang="en-US" dirty="0"/>
              <a:t>They argue that it misses strong evidence that government is doing much less to reduce inequality through </a:t>
            </a:r>
            <a:r>
              <a:rPr lang="en-US" dirty="0" smtClean="0"/>
              <a:t>taxes.</a:t>
            </a:r>
            <a:endParaRPr lang="en-US" dirty="0"/>
          </a:p>
          <a:p>
            <a:pPr lvl="0"/>
            <a:r>
              <a:rPr lang="en-US" dirty="0"/>
              <a:t>It is based on the assumption that government aids hyperconcentration only when it passes laws supporting it. They argue that government policy often consist of “drift.” </a:t>
            </a:r>
          </a:p>
          <a:p>
            <a:pPr lvl="0"/>
            <a:r>
              <a:rPr lang="en-US" dirty="0"/>
              <a:t>The argument ignores laws governing unions, the minimum wage, </a:t>
            </a:r>
            <a:r>
              <a:rPr lang="en-US" dirty="0" smtClean="0"/>
              <a:t>subsidies and tax breaks for  corporations, regulation of the financial sector,  </a:t>
            </a:r>
            <a:r>
              <a:rPr lang="en-US" dirty="0"/>
              <a:t>etc. </a:t>
            </a:r>
          </a:p>
          <a:p>
            <a:endParaRPr lang="en-US" dirty="0"/>
          </a:p>
        </p:txBody>
      </p:sp>
    </p:spTree>
    <p:extLst>
      <p:ext uri="{BB962C8B-B14F-4D97-AF65-F5344CB8AC3E}">
        <p14:creationId xmlns:p14="http://schemas.microsoft.com/office/powerpoint/2010/main" val="11623153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760"/>
            <a:ext cx="7505700" cy="929640"/>
          </a:xfrm>
        </p:spPr>
        <p:txBody>
          <a:bodyPr/>
          <a:lstStyle/>
          <a:p>
            <a:pPr algn="ctr"/>
            <a:r>
              <a:rPr lang="en-US" dirty="0" smtClean="0"/>
              <a:t>Attitudes Toward Occupy Wall Street and the Tea Party</a:t>
            </a:r>
            <a:endParaRPr lang="en-US" dirty="0"/>
          </a:p>
        </p:txBody>
      </p:sp>
    </p:spTree>
    <p:extLst>
      <p:ext uri="{BB962C8B-B14F-4D97-AF65-F5344CB8AC3E}">
        <p14:creationId xmlns:p14="http://schemas.microsoft.com/office/powerpoint/2010/main" val="25393325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a:t>
            </a:r>
            <a:r>
              <a:rPr lang="en-US" dirty="0" err="1" smtClean="0"/>
              <a:t>Abt</a:t>
            </a:r>
            <a:r>
              <a:rPr lang="en-US" dirty="0" smtClean="0"/>
              <a:t> October 11, 2011</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1"/>
            <a:ext cx="7467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4260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701039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8572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Time/ABT  October 11, 2011</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543799"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058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1"/>
            <a:ext cx="7162799"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3621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624840"/>
          </a:xfrm>
        </p:spPr>
        <p:txBody>
          <a:bodyPr/>
          <a:lstStyle/>
          <a:p>
            <a:pPr algn="ctr"/>
            <a:r>
              <a:rPr lang="en-US" dirty="0" smtClean="0"/>
              <a:t>Six in Ten support Reducing Income Inequality</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1"/>
            <a:ext cx="66389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8119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a:t>
            </a:r>
            <a:r>
              <a:rPr lang="en-US" smtClean="0"/>
              <a:t>for Movements</a:t>
            </a:r>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1"/>
            <a:ext cx="6881813" cy="380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9120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They point out that:</a:t>
            </a:r>
          </a:p>
          <a:p>
            <a:r>
              <a:rPr lang="en-US" dirty="0"/>
              <a:t>Taxes on the highest income groups keep dropping. </a:t>
            </a:r>
          </a:p>
          <a:p>
            <a:r>
              <a:rPr lang="en-US" dirty="0"/>
              <a:t>Government is doing less to reduce inequality and </a:t>
            </a:r>
            <a:r>
              <a:rPr lang="en-US" dirty="0" smtClean="0"/>
              <a:t>poverty policy is based on employment in a high-unemployment environment. </a:t>
            </a:r>
            <a:endParaRPr lang="en-US" dirty="0"/>
          </a:p>
          <a:p>
            <a:r>
              <a:rPr lang="en-US" dirty="0" smtClean="0"/>
              <a:t>The minimum </a:t>
            </a:r>
            <a:r>
              <a:rPr lang="en-US" dirty="0"/>
              <a:t>wage is not indexed to the rate of inflation. </a:t>
            </a:r>
          </a:p>
          <a:p>
            <a:r>
              <a:rPr lang="en-US" dirty="0"/>
              <a:t>It has not, in other words, been </a:t>
            </a:r>
            <a:r>
              <a:rPr lang="en-US" dirty="0" smtClean="0"/>
              <a:t>indexed to </a:t>
            </a:r>
            <a:r>
              <a:rPr lang="en-US" dirty="0"/>
              <a:t>reflect </a:t>
            </a:r>
            <a:r>
              <a:rPr lang="en-US" dirty="0" smtClean="0"/>
              <a:t>changes in the </a:t>
            </a:r>
            <a:r>
              <a:rPr lang="en-US" dirty="0"/>
              <a:t>rising price of consumer goods. </a:t>
            </a:r>
          </a:p>
          <a:p>
            <a:endParaRPr lang="en-US" dirty="0"/>
          </a:p>
        </p:txBody>
      </p:sp>
    </p:spTree>
    <p:extLst>
      <p:ext uri="{BB962C8B-B14F-4D97-AF65-F5344CB8AC3E}">
        <p14:creationId xmlns:p14="http://schemas.microsoft.com/office/powerpoint/2010/main" val="129935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Government policies and inaction have made it easier for businesses to attack unions, and </a:t>
            </a:r>
            <a:r>
              <a:rPr lang="en-US" dirty="0" smtClean="0"/>
              <a:t>made it harder  for </a:t>
            </a:r>
            <a:r>
              <a:rPr lang="en-US" dirty="0"/>
              <a:t>workers to form and join unions. </a:t>
            </a:r>
          </a:p>
          <a:p>
            <a:r>
              <a:rPr lang="en-US" dirty="0"/>
              <a:t>Government has bailed out </a:t>
            </a:r>
            <a:r>
              <a:rPr lang="en-US" dirty="0" smtClean="0"/>
              <a:t> too-big-to fail banks,  </a:t>
            </a:r>
            <a:r>
              <a:rPr lang="en-US" dirty="0"/>
              <a:t>Wall Street </a:t>
            </a:r>
            <a:r>
              <a:rPr lang="en-US" dirty="0" smtClean="0"/>
              <a:t> and large insurance companies with </a:t>
            </a:r>
            <a:r>
              <a:rPr lang="en-US" dirty="0"/>
              <a:t>public dollars when their </a:t>
            </a:r>
            <a:r>
              <a:rPr lang="en-US" dirty="0" smtClean="0"/>
              <a:t>risky, and often illegal, practices </a:t>
            </a:r>
            <a:r>
              <a:rPr lang="en-US" dirty="0"/>
              <a:t>have caused economic calamity. </a:t>
            </a:r>
          </a:p>
          <a:p>
            <a:r>
              <a:rPr lang="en-US" dirty="0" smtClean="0"/>
              <a:t>The result, they argue, allows  banks </a:t>
            </a:r>
            <a:r>
              <a:rPr lang="en-US" dirty="0"/>
              <a:t>and Wall Street </a:t>
            </a:r>
            <a:r>
              <a:rPr lang="en-US" dirty="0" smtClean="0"/>
              <a:t> to privatize profits while </a:t>
            </a:r>
            <a:r>
              <a:rPr lang="en-US" dirty="0"/>
              <a:t>socializing losses. </a:t>
            </a:r>
          </a:p>
          <a:p>
            <a:r>
              <a:rPr lang="en-US" dirty="0" smtClean="0"/>
              <a:t>When some members of Congress and the executive branch wanted to regulate the investment practices of big banks and Wall street in an effort to avoid another financial crisis, the banks and Wall Street used taxpayer provided funds to hire an army of over 1100 lobbyist to fight any regulation of </a:t>
            </a:r>
            <a:r>
              <a:rPr lang="en-US" dirty="0"/>
              <a:t>their practices. </a:t>
            </a:r>
          </a:p>
          <a:p>
            <a:endParaRPr lang="en-US" dirty="0"/>
          </a:p>
        </p:txBody>
      </p:sp>
    </p:spTree>
    <p:extLst>
      <p:ext uri="{BB962C8B-B14F-4D97-AF65-F5344CB8AC3E}">
        <p14:creationId xmlns:p14="http://schemas.microsoft.com/office/powerpoint/2010/main" val="3364666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solidFill>
                  <a:srgbClr val="FF0000"/>
                </a:solidFill>
              </a:rPr>
              <a:t>Hacker and Pierson turn to the proper role for government</a:t>
            </a:r>
          </a:p>
          <a:p>
            <a:r>
              <a:rPr lang="en-US" dirty="0"/>
              <a:t> </a:t>
            </a:r>
          </a:p>
          <a:p>
            <a:r>
              <a:rPr lang="en-US" dirty="0"/>
              <a:t>Markets, they argue, are important but they under-produce or fail to produce “public goods.” </a:t>
            </a:r>
          </a:p>
          <a:p>
            <a:r>
              <a:rPr lang="en-US" dirty="0"/>
              <a:t>Public goods are shared, and include unpolluted air, safe streets, a system of law and justice, highway and transportation systems, national security, the just treatment of workers, </a:t>
            </a:r>
            <a:r>
              <a:rPr lang="en-US" dirty="0" smtClean="0"/>
              <a:t>quality products, and </a:t>
            </a:r>
            <a:r>
              <a:rPr lang="en-US" dirty="0"/>
              <a:t>the fair distribution of economic rewards. </a:t>
            </a:r>
          </a:p>
          <a:p>
            <a:endParaRPr lang="en-US" dirty="0"/>
          </a:p>
        </p:txBody>
      </p:sp>
    </p:spTree>
    <p:extLst>
      <p:ext uri="{BB962C8B-B14F-4D97-AF65-F5344CB8AC3E}">
        <p14:creationId xmlns:p14="http://schemas.microsoft.com/office/powerpoint/2010/main" val="7258642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254</TotalTime>
  <Words>1717</Words>
  <Application>Microsoft Office PowerPoint</Application>
  <PresentationFormat>On-screen Show (4:3)</PresentationFormat>
  <Paragraphs>125</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Angles</vt:lpstr>
      <vt:lpstr>Hacker and Pierson: Winner take All Politics</vt:lpstr>
      <vt:lpstr>America’s Economic and Political Stalemate</vt:lpstr>
      <vt:lpstr>PowerPoint Presentation</vt:lpstr>
      <vt:lpstr>Impact on Growth of the Economy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Happened to Labor?</vt:lpstr>
      <vt:lpstr>Unions</vt:lpstr>
      <vt:lpstr>Unions</vt:lpstr>
      <vt:lpstr>The Working Class</vt:lpstr>
      <vt:lpstr>Support for Government</vt:lpstr>
      <vt:lpstr>Christian Conservatives</vt:lpstr>
      <vt:lpstr>Polarization</vt:lpstr>
      <vt:lpstr>Why Can’t Democrats Advance Social Policies for the Working Class?  </vt:lpstr>
      <vt:lpstr>Reactions on the Right</vt:lpstr>
      <vt:lpstr>Gingrich</vt:lpstr>
      <vt:lpstr>The Job Market</vt:lpstr>
      <vt:lpstr>PowerPoint Presentation</vt:lpstr>
      <vt:lpstr>PowerPoint Presentation</vt:lpstr>
      <vt:lpstr>PowerPoint Presentation</vt:lpstr>
      <vt:lpstr>PowerPoint Presentation</vt:lpstr>
      <vt:lpstr>PowerPoint Presentation</vt:lpstr>
      <vt:lpstr>PowerPoint Presentation</vt:lpstr>
      <vt:lpstr>The Federal Budget</vt:lpstr>
      <vt:lpstr>Federal Spending as Percentage of the Economy</vt:lpstr>
      <vt:lpstr>Federal Deficit/Surplus</vt:lpstr>
      <vt:lpstr>PowerPoint Presentation</vt:lpstr>
      <vt:lpstr>Percentage of Budget Spend on Individual Benefits</vt:lpstr>
      <vt:lpstr>Social Security Spending</vt:lpstr>
      <vt:lpstr>Defense Spending</vt:lpstr>
      <vt:lpstr>PowerPoint Presentation</vt:lpstr>
      <vt:lpstr>PowerPoint Presentation</vt:lpstr>
      <vt:lpstr>PowerPoint Presentation</vt:lpstr>
      <vt:lpstr>PowerPoint Presentation</vt:lpstr>
      <vt:lpstr>PowerPoint Presentation</vt:lpstr>
      <vt:lpstr>Public Views of Inequality</vt:lpstr>
      <vt:lpstr>PowerPoint Presentation</vt:lpstr>
      <vt:lpstr>Gallup</vt:lpstr>
      <vt:lpstr>Who Is to Blame?</vt:lpstr>
      <vt:lpstr>Time/ABT  October 9-10, 2011</vt:lpstr>
      <vt:lpstr>Time/ABT  October 9-10, 2011</vt:lpstr>
      <vt:lpstr>Time/ABT October 9-10, 2011</vt:lpstr>
      <vt:lpstr>Gallup</vt:lpstr>
      <vt:lpstr>Solutions</vt:lpstr>
      <vt:lpstr>Time/ABT  October 11, 2011</vt:lpstr>
      <vt:lpstr>Gallup</vt:lpstr>
      <vt:lpstr>Gallup</vt:lpstr>
      <vt:lpstr>Time/ABT  October 9-10, 2011</vt:lpstr>
      <vt:lpstr>Time/ABT  October 9-10, 2011</vt:lpstr>
      <vt:lpstr>Waste</vt:lpstr>
      <vt:lpstr>Gallup</vt:lpstr>
      <vt:lpstr>PowerPoint Presentation</vt:lpstr>
      <vt:lpstr>Attitudes Toward Occupy Wall Street and the Tea Party</vt:lpstr>
      <vt:lpstr>Time/Abt October 11, 2011</vt:lpstr>
      <vt:lpstr>PowerPoint Presentation</vt:lpstr>
      <vt:lpstr>Time/ABT  October 11, 2011</vt:lpstr>
      <vt:lpstr>PowerPoint Presentation</vt:lpstr>
      <vt:lpstr>Six in Ten support Reducing Income Inequality</vt:lpstr>
      <vt:lpstr>Support for Movements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Hacker and Pierson: Winner take All Politics</dc:title>
  <dc:creator>dsocs3</dc:creator>
  <cp:lastModifiedBy>dsocs3</cp:lastModifiedBy>
  <cp:revision>33</cp:revision>
  <dcterms:created xsi:type="dcterms:W3CDTF">2011-10-21T15:13:17Z</dcterms:created>
  <dcterms:modified xsi:type="dcterms:W3CDTF">2011-11-09T19:21:25Z</dcterms:modified>
</cp:coreProperties>
</file>